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0" r:id="rId3"/>
  </p:sldMasterIdLst>
  <p:notesMasterIdLst>
    <p:notesMasterId r:id="rId28"/>
  </p:notesMasterIdLst>
  <p:sldIdLst>
    <p:sldId id="256" r:id="rId4"/>
    <p:sldId id="403" r:id="rId5"/>
    <p:sldId id="405" r:id="rId6"/>
    <p:sldId id="404" r:id="rId7"/>
    <p:sldId id="407" r:id="rId8"/>
    <p:sldId id="409" r:id="rId9"/>
    <p:sldId id="410" r:id="rId10"/>
    <p:sldId id="408" r:id="rId11"/>
    <p:sldId id="414" r:id="rId12"/>
    <p:sldId id="415" r:id="rId13"/>
    <p:sldId id="416" r:id="rId14"/>
    <p:sldId id="417" r:id="rId15"/>
    <p:sldId id="418" r:id="rId16"/>
    <p:sldId id="419" r:id="rId17"/>
    <p:sldId id="420" r:id="rId18"/>
    <p:sldId id="421" r:id="rId19"/>
    <p:sldId id="411" r:id="rId20"/>
    <p:sldId id="412" r:id="rId21"/>
    <p:sldId id="413" r:id="rId22"/>
    <p:sldId id="422" r:id="rId23"/>
    <p:sldId id="423" r:id="rId24"/>
    <p:sldId id="424" r:id="rId25"/>
    <p:sldId id="425" r:id="rId26"/>
    <p:sldId id="42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Matthias" initials="JM" lastIdx="1" clrIdx="0">
    <p:extLst>
      <p:ext uri="{19B8F6BF-5375-455C-9EA6-DF929625EA0E}">
        <p15:presenceInfo xmlns:p15="http://schemas.microsoft.com/office/powerpoint/2012/main" userId="S-1-5-21-633534896-1016635697-2318592934-9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6600"/>
    <a:srgbClr val="00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8906" autoAdjust="0"/>
  </p:normalViewPr>
  <p:slideViewPr>
    <p:cSldViewPr>
      <p:cViewPr varScale="1">
        <p:scale>
          <a:sx n="91" d="100"/>
          <a:sy n="91" d="100"/>
        </p:scale>
        <p:origin x="163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FEEE8-65AE-4BE6-91D7-B972FB5D940C}" type="datetimeFigureOut">
              <a:rPr lang="en-US" smtClean="0"/>
              <a:pPr/>
              <a:t>8/7/2018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1F029-0E62-4213-9367-245AE370163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image" Target="../media/image9.jpeg"/><Relationship Id="rId9"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0" y="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PSGen.logo.vert.RGB.jpg"/>
          <p:cNvPicPr>
            <a:picLocks noChangeAspect="1"/>
          </p:cNvPicPr>
          <p:nvPr userDrawn="1"/>
        </p:nvPicPr>
        <p:blipFill>
          <a:blip r:embed="rId2" cstate="print"/>
          <a:stretch>
            <a:fillRect/>
          </a:stretch>
        </p:blipFill>
        <p:spPr>
          <a:xfrm>
            <a:off x="111652" y="76200"/>
            <a:ext cx="1575335" cy="1075121"/>
          </a:xfrm>
          <a:prstGeom prst="rect">
            <a:avLst/>
          </a:prstGeom>
        </p:spPr>
      </p:pic>
      <p:pic>
        <p:nvPicPr>
          <p:cNvPr id="12" name="Picture 11" descr="industrial(small).jpg"/>
          <p:cNvPicPr>
            <a:picLocks noChangeAspect="1"/>
          </p:cNvPicPr>
          <p:nvPr userDrawn="1"/>
        </p:nvPicPr>
        <p:blipFill>
          <a:blip r:embed="rId3" cstate="print"/>
          <a:srcRect t="11111"/>
          <a:stretch>
            <a:fillRect/>
          </a:stretch>
        </p:blipFill>
        <p:spPr>
          <a:xfrm>
            <a:off x="1752600" y="0"/>
            <a:ext cx="1073790" cy="1219200"/>
          </a:xfrm>
          <a:prstGeom prst="rect">
            <a:avLst/>
          </a:prstGeom>
        </p:spPr>
      </p:pic>
      <p:pic>
        <p:nvPicPr>
          <p:cNvPr id="15" name="Picture 14" descr="14_20RES%20Generator%20Installed.jpg"/>
          <p:cNvPicPr>
            <a:picLocks noChangeAspect="1"/>
          </p:cNvPicPr>
          <p:nvPr userDrawn="1"/>
        </p:nvPicPr>
        <p:blipFill>
          <a:blip r:embed="rId4" cstate="print"/>
          <a:srcRect l="18750" t="42867" b="1406"/>
          <a:stretch>
            <a:fillRect/>
          </a:stretch>
        </p:blipFill>
        <p:spPr>
          <a:xfrm>
            <a:off x="4572000" y="0"/>
            <a:ext cx="1219200" cy="1219200"/>
          </a:xfrm>
          <a:prstGeom prst="rect">
            <a:avLst/>
          </a:prstGeom>
        </p:spPr>
      </p:pic>
      <p:pic>
        <p:nvPicPr>
          <p:cNvPr id="16" name="Picture 15" descr="iStock_000000905565Small.jpg"/>
          <p:cNvPicPr>
            <a:picLocks noChangeAspect="1"/>
          </p:cNvPicPr>
          <p:nvPr userDrawn="1"/>
        </p:nvPicPr>
        <p:blipFill>
          <a:blip r:embed="rId5" cstate="print"/>
          <a:srcRect r="6250"/>
          <a:stretch>
            <a:fillRect/>
          </a:stretch>
        </p:blipFill>
        <p:spPr>
          <a:xfrm>
            <a:off x="5791200" y="0"/>
            <a:ext cx="1524000" cy="1219200"/>
          </a:xfrm>
          <a:prstGeom prst="rect">
            <a:avLst/>
          </a:prstGeom>
        </p:spPr>
      </p:pic>
      <p:pic>
        <p:nvPicPr>
          <p:cNvPr id="17" name="Picture 16" descr="Kohler_logo_Black.jpg"/>
          <p:cNvPicPr>
            <a:picLocks noChangeAspect="1"/>
          </p:cNvPicPr>
          <p:nvPr userDrawn="1"/>
        </p:nvPicPr>
        <p:blipFill>
          <a:blip r:embed="rId6" cstate="print"/>
          <a:stretch>
            <a:fillRect/>
          </a:stretch>
        </p:blipFill>
        <p:spPr>
          <a:xfrm>
            <a:off x="7239000" y="5943600"/>
            <a:ext cx="1424583" cy="304800"/>
          </a:xfrm>
          <a:prstGeom prst="rect">
            <a:avLst/>
          </a:prstGeom>
          <a:effectLst>
            <a:outerShdw blurRad="50800" dist="38100" dir="2700000" algn="tl" rotWithShape="0">
              <a:prstClr val="black">
                <a:alpha val="40000"/>
              </a:prstClr>
            </a:outerShdw>
          </a:effectLst>
        </p:spPr>
      </p:pic>
      <p:sp>
        <p:nvSpPr>
          <p:cNvPr id="21" name="Rectangle 20"/>
          <p:cNvSpPr/>
          <p:nvPr userDrawn="1"/>
        </p:nvSpPr>
        <p:spPr>
          <a:xfrm>
            <a:off x="0" y="1219200"/>
            <a:ext cx="9144000" cy="6858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userDrawn="1"/>
        </p:nvCxnSpPr>
        <p:spPr>
          <a:xfrm>
            <a:off x="0" y="1905000"/>
            <a:ext cx="9144000" cy="0"/>
          </a:xfrm>
          <a:prstGeom prst="line">
            <a:avLst/>
          </a:prstGeom>
          <a:ln w="28575">
            <a:solidFill>
              <a:schemeClr val="bg1"/>
            </a:solidFill>
          </a:ln>
          <a:effectLst>
            <a:outerShdw blurRad="50800" dist="38100" dir="5400000" algn="t"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3" name="Straight Connector 22"/>
          <p:cNvCxnSpPr/>
          <p:nvPr userDrawn="1"/>
        </p:nvCxnSpPr>
        <p:spPr>
          <a:xfrm>
            <a:off x="0" y="1828800"/>
            <a:ext cx="9144000" cy="0"/>
          </a:xfrm>
          <a:prstGeom prst="line">
            <a:avLst/>
          </a:prstGeom>
          <a:ln w="57150">
            <a:solidFill>
              <a:srgbClr val="92D050"/>
            </a:solidFill>
          </a:ln>
          <a:effectLst/>
        </p:spPr>
        <p:style>
          <a:lnRef idx="2">
            <a:schemeClr val="dk1"/>
          </a:lnRef>
          <a:fillRef idx="0">
            <a:schemeClr val="dk1"/>
          </a:fillRef>
          <a:effectRef idx="1">
            <a:schemeClr val="dk1"/>
          </a:effectRef>
          <a:fontRef idx="minor">
            <a:schemeClr val="tx1"/>
          </a:fontRef>
        </p:style>
      </p:cxnSp>
      <p:sp>
        <p:nvSpPr>
          <p:cNvPr id="24" name="Rectangle 23"/>
          <p:cNvSpPr/>
          <p:nvPr userDrawn="1"/>
        </p:nvSpPr>
        <p:spPr>
          <a:xfrm>
            <a:off x="0" y="6477000"/>
            <a:ext cx="9144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Date Placeholder 3"/>
          <p:cNvSpPr txBox="1">
            <a:spLocks/>
          </p:cNvSpPr>
          <p:nvPr userDrawn="1"/>
        </p:nvSpPr>
        <p:spPr>
          <a:xfrm>
            <a:off x="533400" y="6492875"/>
            <a:ext cx="2133600" cy="365125"/>
          </a:xfrm>
          <a:prstGeom prst="rect">
            <a:avLst/>
          </a:prstGeom>
        </p:spPr>
        <p:txBody>
          <a:bodyPr vert="horz" lIns="91440" tIns="45720" rIns="91440" bIns="45720" rtlCol="0" anchor="ct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0F51FC-FEC4-4E0D-BF27-40AD764E2E86}" type="datetimeFigureOut">
              <a:rPr kumimoji="0" lang="en-US" sz="1000" b="0" i="0" u="none" strike="noStrike" kern="1200" cap="none" spc="0" normalizeH="0" baseline="0" noProof="0" smtClean="0">
                <a:ln>
                  <a:noFill/>
                </a:ln>
                <a:solidFill>
                  <a:schemeClr val="bg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8/7/2018</a:t>
            </a:fld>
            <a:endParaRPr kumimoji="0" lang="en-US" sz="1000" b="0" i="0" u="none" strike="noStrike" kern="1200" cap="none" spc="0" normalizeH="0" baseline="0" noProof="0" dirty="0">
              <a:ln>
                <a:noFill/>
              </a:ln>
              <a:solidFill>
                <a:schemeClr val="bg2"/>
              </a:solidFill>
              <a:effectLst/>
              <a:uLnTx/>
              <a:uFillTx/>
              <a:latin typeface="+mn-lt"/>
              <a:ea typeface="+mn-ea"/>
              <a:cs typeface="Arial" pitchFamily="34" charset="0"/>
            </a:endParaRPr>
          </a:p>
        </p:txBody>
      </p:sp>
      <p:sp>
        <p:nvSpPr>
          <p:cNvPr id="28" name="Footer Placeholder 3"/>
          <p:cNvSpPr txBox="1">
            <a:spLocks/>
          </p:cNvSpPr>
          <p:nvPr userDrawn="1"/>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WWW.</a:t>
            </a:r>
            <a:r>
              <a:rPr kumimoji="0" lang="en-US" sz="1200" b="0" i="0" u="none" strike="noStrike" kern="1200" cap="none" spc="0" normalizeH="0" baseline="0" noProof="0" dirty="0">
                <a:ln>
                  <a:noFill/>
                </a:ln>
                <a:solidFill>
                  <a:srgbClr val="92D050"/>
                </a:solidFill>
                <a:effectLst/>
                <a:uLnTx/>
                <a:uFillTx/>
                <a:latin typeface="+mn-lt"/>
                <a:ea typeface="+mn-ea"/>
                <a:cs typeface="+mn-cs"/>
              </a:rPr>
              <a:t>BUCKEYEPOWERSALES.COM</a:t>
            </a:r>
          </a:p>
        </p:txBody>
      </p:sp>
      <p:pic>
        <p:nvPicPr>
          <p:cNvPr id="20" name="Picture 19" descr="mobile.jpg"/>
          <p:cNvPicPr>
            <a:picLocks noChangeAspect="1"/>
          </p:cNvPicPr>
          <p:nvPr userDrawn="1"/>
        </p:nvPicPr>
        <p:blipFill>
          <a:blip r:embed="rId7" cstate="print"/>
          <a:stretch>
            <a:fillRect/>
          </a:stretch>
        </p:blipFill>
        <p:spPr>
          <a:xfrm>
            <a:off x="7315197" y="0"/>
            <a:ext cx="1828803" cy="1219200"/>
          </a:xfrm>
          <a:prstGeom prst="rect">
            <a:avLst/>
          </a:prstGeom>
        </p:spPr>
      </p:pic>
      <p:pic>
        <p:nvPicPr>
          <p:cNvPr id="29" name="Picture 28" descr="CBTS Lebanon 2 adj.jpg"/>
          <p:cNvPicPr>
            <a:picLocks noChangeAspect="1"/>
          </p:cNvPicPr>
          <p:nvPr userDrawn="1"/>
        </p:nvPicPr>
        <p:blipFill>
          <a:blip r:embed="rId8" cstate="print"/>
          <a:srcRect r="43431" b="29257"/>
          <a:stretch>
            <a:fillRect/>
          </a:stretch>
        </p:blipFill>
        <p:spPr>
          <a:xfrm>
            <a:off x="2819400" y="0"/>
            <a:ext cx="1752600" cy="1219200"/>
          </a:xfrm>
          <a:prstGeom prst="rect">
            <a:avLst/>
          </a:prstGeom>
        </p:spPr>
      </p:pic>
      <p:sp>
        <p:nvSpPr>
          <p:cNvPr id="1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BA78AA-AE30-4303-8EBD-5CD08E2D5410}" type="slidenum">
              <a:rPr kumimoji="0" lang="en-US" sz="1000" b="0" i="0" u="none" strike="noStrike" kern="1200" cap="none" spc="0" normalizeH="0" baseline="0" noProof="0" smtClean="0">
                <a:ln>
                  <a:noFill/>
                </a:ln>
                <a:solidFill>
                  <a:schemeClr val="bg2"/>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7E097-CC33-4E4F-A3DA-9A4A206340CD}"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A8A1F-A34E-487F-9A9C-F6E473755572}"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CE4E0-7048-419B-B49A-6F03E46409A8}"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0F25EA-1D08-42A9-98F4-CCCDB85696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F51FC-FEC4-4E0D-BF27-40AD764E2E86}" type="datetimeFigureOut">
              <a:rPr lang="en-US" smtClean="0"/>
              <a:pPr/>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BA78AA-AE30-4303-8EBD-5CD08E2D54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219200"/>
            <a:ext cx="9144000" cy="533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PSGen.logo.vert.RGB.jpg"/>
          <p:cNvPicPr>
            <a:picLocks noChangeAspect="1"/>
          </p:cNvPicPr>
          <p:nvPr userDrawn="1"/>
        </p:nvPicPr>
        <p:blipFill>
          <a:blip r:embed="rId2" cstate="print"/>
          <a:stretch>
            <a:fillRect/>
          </a:stretch>
        </p:blipFill>
        <p:spPr>
          <a:xfrm>
            <a:off x="111652" y="76200"/>
            <a:ext cx="1575335" cy="1075121"/>
          </a:xfrm>
          <a:prstGeom prst="rect">
            <a:avLst/>
          </a:prstGeom>
        </p:spPr>
      </p:pic>
      <p:pic>
        <p:nvPicPr>
          <p:cNvPr id="8" name="Picture 7" descr="iStock_000003769994Small.jpg"/>
          <p:cNvPicPr>
            <a:picLocks noChangeAspect="1"/>
          </p:cNvPicPr>
          <p:nvPr userDrawn="1"/>
        </p:nvPicPr>
        <p:blipFill>
          <a:blip r:embed="rId3" cstate="print"/>
          <a:srcRect l="7843" r="9807"/>
          <a:stretch>
            <a:fillRect/>
          </a:stretch>
        </p:blipFill>
        <p:spPr>
          <a:xfrm>
            <a:off x="4953000" y="0"/>
            <a:ext cx="1600200" cy="1219200"/>
          </a:xfrm>
          <a:prstGeom prst="rect">
            <a:avLst/>
          </a:prstGeom>
        </p:spPr>
      </p:pic>
      <p:pic>
        <p:nvPicPr>
          <p:cNvPr id="9" name="Picture 8" descr="iStock_000004766674Small.jpg"/>
          <p:cNvPicPr>
            <a:picLocks noChangeAspect="1"/>
          </p:cNvPicPr>
          <p:nvPr userDrawn="1"/>
        </p:nvPicPr>
        <p:blipFill>
          <a:blip r:embed="rId4" cstate="print"/>
          <a:srcRect l="8308" r="21066"/>
          <a:stretch>
            <a:fillRect/>
          </a:stretch>
        </p:blipFill>
        <p:spPr>
          <a:xfrm>
            <a:off x="2667000" y="0"/>
            <a:ext cx="1295400" cy="1219200"/>
          </a:xfrm>
          <a:prstGeom prst="rect">
            <a:avLst/>
          </a:prstGeom>
        </p:spPr>
      </p:pic>
      <p:pic>
        <p:nvPicPr>
          <p:cNvPr id="10" name="Picture 9" descr="industrial(small).jpg"/>
          <p:cNvPicPr>
            <a:picLocks noChangeAspect="1"/>
          </p:cNvPicPr>
          <p:nvPr userDrawn="1"/>
        </p:nvPicPr>
        <p:blipFill>
          <a:blip r:embed="rId5" cstate="print"/>
          <a:srcRect b="-114"/>
          <a:stretch>
            <a:fillRect/>
          </a:stretch>
        </p:blipFill>
        <p:spPr>
          <a:xfrm>
            <a:off x="1752600" y="0"/>
            <a:ext cx="955964" cy="1219200"/>
          </a:xfrm>
          <a:prstGeom prst="rect">
            <a:avLst/>
          </a:prstGeom>
          <a:noFill/>
          <a:ln>
            <a:noFill/>
          </a:ln>
        </p:spPr>
      </p:pic>
      <p:pic>
        <p:nvPicPr>
          <p:cNvPr id="11" name="Picture 10" descr="iStock_000014634988Small.jpg"/>
          <p:cNvPicPr>
            <a:picLocks noChangeAspect="1"/>
          </p:cNvPicPr>
          <p:nvPr userDrawn="1"/>
        </p:nvPicPr>
        <p:blipFill>
          <a:blip r:embed="rId6" cstate="print"/>
          <a:srcRect b="29098"/>
          <a:stretch>
            <a:fillRect/>
          </a:stretch>
        </p:blipFill>
        <p:spPr>
          <a:xfrm>
            <a:off x="8001000" y="0"/>
            <a:ext cx="1143000" cy="1219200"/>
          </a:xfrm>
          <a:prstGeom prst="rect">
            <a:avLst/>
          </a:prstGeom>
        </p:spPr>
      </p:pic>
      <p:cxnSp>
        <p:nvCxnSpPr>
          <p:cNvPr id="12" name="Straight Connector 11"/>
          <p:cNvCxnSpPr/>
          <p:nvPr userDrawn="1"/>
        </p:nvCxnSpPr>
        <p:spPr>
          <a:xfrm>
            <a:off x="0" y="1752600"/>
            <a:ext cx="9144000" cy="0"/>
          </a:xfrm>
          <a:prstGeom prst="line">
            <a:avLst/>
          </a:prstGeom>
          <a:ln>
            <a:solidFill>
              <a:srgbClr val="92D050"/>
            </a:solidFill>
          </a:ln>
        </p:spPr>
        <p:style>
          <a:lnRef idx="2">
            <a:schemeClr val="dk1"/>
          </a:lnRef>
          <a:fillRef idx="0">
            <a:schemeClr val="dk1"/>
          </a:fillRef>
          <a:effectRef idx="1">
            <a:schemeClr val="dk1"/>
          </a:effectRef>
          <a:fontRef idx="minor">
            <a:schemeClr val="tx1"/>
          </a:fontRef>
        </p:style>
      </p:cxnSp>
      <p:pic>
        <p:nvPicPr>
          <p:cNvPr id="13" name="Picture 12" descr="14_20RES%20Generator%20Installed.jpg"/>
          <p:cNvPicPr>
            <a:picLocks noChangeAspect="1"/>
          </p:cNvPicPr>
          <p:nvPr userDrawn="1"/>
        </p:nvPicPr>
        <p:blipFill>
          <a:blip r:embed="rId7" cstate="print"/>
          <a:srcRect l="18750" t="30007" b="1406"/>
          <a:stretch>
            <a:fillRect/>
          </a:stretch>
        </p:blipFill>
        <p:spPr>
          <a:xfrm>
            <a:off x="3962400" y="0"/>
            <a:ext cx="990600" cy="1219200"/>
          </a:xfrm>
          <a:prstGeom prst="rect">
            <a:avLst/>
          </a:prstGeom>
        </p:spPr>
      </p:pic>
      <p:pic>
        <p:nvPicPr>
          <p:cNvPr id="14" name="Picture 13" descr="iStock_000000905565Small.jpg"/>
          <p:cNvPicPr>
            <a:picLocks noChangeAspect="1"/>
          </p:cNvPicPr>
          <p:nvPr userDrawn="1"/>
        </p:nvPicPr>
        <p:blipFill>
          <a:blip r:embed="rId8" cstate="print"/>
          <a:srcRect l="8284" r="13014"/>
          <a:stretch>
            <a:fillRect/>
          </a:stretch>
        </p:blipFill>
        <p:spPr>
          <a:xfrm>
            <a:off x="6553200" y="0"/>
            <a:ext cx="1447800" cy="1219200"/>
          </a:xfrm>
          <a:prstGeom prst="rect">
            <a:avLst/>
          </a:prstGeom>
        </p:spPr>
      </p:pic>
      <p:pic>
        <p:nvPicPr>
          <p:cNvPr id="15" name="Picture 14" descr="Kohler_logo_Black.jpg"/>
          <p:cNvPicPr>
            <a:picLocks noChangeAspect="1"/>
          </p:cNvPicPr>
          <p:nvPr userDrawn="1"/>
        </p:nvPicPr>
        <p:blipFill>
          <a:blip r:embed="rId9" cstate="print"/>
          <a:stretch>
            <a:fillRect/>
          </a:stretch>
        </p:blipFill>
        <p:spPr>
          <a:xfrm>
            <a:off x="7086600" y="6019800"/>
            <a:ext cx="1424583" cy="304800"/>
          </a:xfrm>
          <a:prstGeom prst="rect">
            <a:avLst/>
          </a:prstGeom>
          <a:effectLst>
            <a:outerShdw blurRad="50800" dist="38100" dir="2700000" algn="tl" rotWithShape="0">
              <a:prstClr val="black">
                <a:alpha val="40000"/>
              </a:prstClr>
            </a:outerShdw>
          </a:effectLst>
        </p:spPr>
      </p:pic>
      <p:sp>
        <p:nvSpPr>
          <p:cNvPr id="16" name="Slide Number Placeholder 5"/>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BA78AA-AE30-4303-8EBD-5CD08E2D5410}"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Footer Placeholder 3"/>
          <p:cNvSpPr txBox="1">
            <a:spLocks/>
          </p:cNvSpPr>
          <p:nvPr userDrawn="1"/>
        </p:nvSpPr>
        <p:spPr>
          <a:xfrm>
            <a:off x="0" y="6248400"/>
            <a:ext cx="9144000" cy="609601"/>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WWW.</a:t>
            </a:r>
            <a:r>
              <a:rPr kumimoji="0" lang="en-US" sz="1200" b="0" i="0" u="none" strike="noStrike" kern="1200" cap="none" spc="0" normalizeH="0" baseline="0" noProof="0" dirty="0">
                <a:ln>
                  <a:noFill/>
                </a:ln>
                <a:solidFill>
                  <a:srgbClr val="92D050"/>
                </a:solidFill>
                <a:effectLst/>
                <a:uLnTx/>
                <a:uFillTx/>
                <a:latin typeface="+mn-lt"/>
                <a:ea typeface="+mn-ea"/>
                <a:cs typeface="+mn-cs"/>
              </a:rPr>
              <a:t>BUCKEYEPOWERSALES.COM</a:t>
            </a:r>
          </a:p>
        </p:txBody>
      </p:sp>
      <p:sp>
        <p:nvSpPr>
          <p:cNvPr id="18" name="TextBox 17"/>
          <p:cNvSpPr txBox="1"/>
          <p:nvPr userDrawn="1"/>
        </p:nvSpPr>
        <p:spPr>
          <a:xfrm>
            <a:off x="152400" y="6400800"/>
            <a:ext cx="4114800" cy="246221"/>
          </a:xfrm>
          <a:prstGeom prst="rect">
            <a:avLst/>
          </a:prstGeom>
          <a:noFill/>
        </p:spPr>
        <p:txBody>
          <a:bodyPr wrap="square" rtlCol="0">
            <a:spAutoFit/>
          </a:bodyPr>
          <a:lstStyle/>
          <a:p>
            <a:r>
              <a:rPr lang="en-US" sz="1000" dirty="0"/>
              <a:t>©2011 Kohler Company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F51FC-FEC4-4E0D-BF27-40AD764E2E86}" type="datetimeFigureOut">
              <a:rPr lang="en-US" smtClean="0"/>
              <a:pPr/>
              <a:t>8/7/2018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A78AA-AE30-4303-8EBD-5CD08E2D54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7E097-CC33-4E4F-A3DA-9A4A206340CD}" type="datetimeFigureOut">
              <a:rPr lang="en-US" smtClean="0"/>
              <a:pPr/>
              <a:t>8/7/2018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A8A1F-A34E-487F-9A9C-F6E47375557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CE4E0-7048-419B-B49A-6F03E46409A8}" type="datetimeFigureOut">
              <a:rPr lang="en-US" smtClean="0"/>
              <a:pPr/>
              <a:t>8/7/2018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25EA-1D08-42A9-98F4-CCCDB85696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ps.buckeyepowersales.com/" TargetMode="External"/><Relationship Id="rId1" Type="http://schemas.openxmlformats.org/officeDocument/2006/relationships/slideLayout" Target="../slideLayouts/slideLayout1.xml"/><Relationship Id="rId5" Type="http://schemas.openxmlformats.org/officeDocument/2006/relationships/hyperlink" Target="mailto:jdowns@buckeyepowersales.com" TargetMode="External"/><Relationship Id="rId4" Type="http://schemas.openxmlformats.org/officeDocument/2006/relationships/hyperlink" Target="mailto:jmatthias@BuckeyePowerSale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2365375"/>
          </a:xfrm>
        </p:spPr>
        <p:txBody>
          <a:bodyPr>
            <a:normAutofit fontScale="90000"/>
          </a:bodyPr>
          <a:lstStyle/>
          <a:p>
            <a:r>
              <a:rPr lang="en-US" dirty="0"/>
              <a:t>Paralleling Generator</a:t>
            </a:r>
            <a:br>
              <a:rPr lang="en-US" dirty="0"/>
            </a:br>
            <a:r>
              <a:rPr lang="en-US" dirty="0"/>
              <a:t>Systems for Emergency Standby</a:t>
            </a:r>
            <a:br>
              <a:rPr lang="en-US" dirty="0"/>
            </a:br>
            <a:r>
              <a:rPr lang="en-US" dirty="0"/>
              <a:t>Applications</a:t>
            </a:r>
            <a:br>
              <a:rPr lang="en-US" dirty="0"/>
            </a:br>
            <a:br>
              <a:rPr lang="en-US" sz="2000" dirty="0"/>
            </a:br>
            <a:endParaRPr lang="en-US" dirty="0">
              <a:latin typeface="Arial" pitchFamily="34" charset="0"/>
              <a:cs typeface="Arial" pitchFamily="34" charset="0"/>
            </a:endParaRPr>
          </a:p>
        </p:txBody>
      </p:sp>
      <p:sp>
        <p:nvSpPr>
          <p:cNvPr id="3" name="Subtitle 2"/>
          <p:cNvSpPr>
            <a:spLocks noGrp="1"/>
          </p:cNvSpPr>
          <p:nvPr>
            <p:ph type="subTitle" idx="1"/>
          </p:nvPr>
        </p:nvSpPr>
        <p:spPr>
          <a:xfrm>
            <a:off x="0" y="4114800"/>
            <a:ext cx="9144000" cy="1752600"/>
          </a:xfrm>
        </p:spPr>
        <p:txBody>
          <a:bodyPr/>
          <a:lstStyle/>
          <a:p>
            <a:r>
              <a:rPr lang="en-US" dirty="0">
                <a:latin typeface="Arial" pitchFamily="34" charset="0"/>
                <a:cs typeface="Arial" pitchFamily="34" charset="0"/>
              </a:rPr>
              <a:t>Basic Guideline </a:t>
            </a:r>
          </a:p>
          <a:p>
            <a:r>
              <a:rPr lang="en-US" dirty="0">
                <a:latin typeface="Arial" pitchFamily="34" charset="0"/>
                <a:cs typeface="Arial" pitchFamily="34" charset="0"/>
              </a:rPr>
              <a:t>and Design Concepts</a:t>
            </a:r>
          </a:p>
        </p:txBody>
      </p:sp>
      <p:sp>
        <p:nvSpPr>
          <p:cNvPr id="7" name="TextBox 6"/>
          <p:cNvSpPr txBox="1"/>
          <p:nvPr/>
        </p:nvSpPr>
        <p:spPr>
          <a:xfrm>
            <a:off x="0" y="1295400"/>
            <a:ext cx="9144000" cy="461665"/>
          </a:xfrm>
          <a:prstGeom prst="rect">
            <a:avLst/>
          </a:prstGeom>
          <a:noFill/>
        </p:spPr>
        <p:txBody>
          <a:bodyPr wrap="square" rtlCol="0">
            <a:spAutoFit/>
          </a:bodyPr>
          <a:lstStyle/>
          <a:p>
            <a:pPr algn="ctr"/>
            <a:endParaRPr lang="en-US" sz="2400"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Load Management: Load Shed </a:t>
            </a:r>
          </a:p>
        </p:txBody>
      </p:sp>
      <p:sp>
        <p:nvSpPr>
          <p:cNvPr id="2" name="Rectangle 1">
            <a:extLst>
              <a:ext uri="{FF2B5EF4-FFF2-40B4-BE49-F238E27FC236}">
                <a16:creationId xmlns:a16="http://schemas.microsoft.com/office/drawing/2014/main" id="{66F942F4-3688-45BE-B29B-945DD1DC4D15}"/>
              </a:ext>
            </a:extLst>
          </p:cNvPr>
          <p:cNvSpPr/>
          <p:nvPr/>
        </p:nvSpPr>
        <p:spPr>
          <a:xfrm>
            <a:off x="838200" y="2339471"/>
            <a:ext cx="7467600" cy="2179058"/>
          </a:xfrm>
          <a:prstGeom prst="rect">
            <a:avLst/>
          </a:prstGeom>
        </p:spPr>
        <p:txBody>
          <a:bodyPr wrap="square">
            <a:spAutoFit/>
          </a:bodyPr>
          <a:lstStyle/>
          <a:p>
            <a:pPr lvl="0">
              <a:spcBef>
                <a:spcPct val="20000"/>
              </a:spcBef>
              <a:defRPr/>
            </a:pPr>
            <a:r>
              <a:rPr lang="en-US" dirty="0"/>
              <a:t>If one generator cannot support the entire system load, lower priority loads are shed. This prevents the first-on generator from being overloaded.</a:t>
            </a:r>
          </a:p>
          <a:p>
            <a:pPr marL="285750" lvl="0" indent="-285750">
              <a:spcBef>
                <a:spcPct val="20000"/>
              </a:spcBef>
              <a:buFont typeface="Arial" panose="020B0604020202020204" pitchFamily="34" charset="0"/>
              <a:buChar char="•"/>
              <a:defRPr/>
            </a:pPr>
            <a:r>
              <a:rPr lang="en-US" dirty="0"/>
              <a:t>ATS inhibit transfer</a:t>
            </a:r>
          </a:p>
          <a:p>
            <a:pPr marL="285750" lvl="0" indent="-285750">
              <a:spcBef>
                <a:spcPct val="20000"/>
              </a:spcBef>
              <a:buFont typeface="Arial" panose="020B0604020202020204" pitchFamily="34" charset="0"/>
              <a:buChar char="•"/>
              <a:defRPr/>
            </a:pPr>
            <a:r>
              <a:rPr lang="en-US" dirty="0"/>
              <a:t>Feeder breakers open</a:t>
            </a:r>
          </a:p>
          <a:p>
            <a:pPr marL="285750" lvl="0" indent="-285750">
              <a:spcBef>
                <a:spcPct val="20000"/>
              </a:spcBef>
              <a:buFont typeface="Arial" panose="020B0604020202020204" pitchFamily="34" charset="0"/>
              <a:buChar char="•"/>
              <a:defRPr/>
            </a:pPr>
            <a:r>
              <a:rPr lang="en-US" dirty="0"/>
              <a:t>Dry contact to signal downstream loads</a:t>
            </a:r>
          </a:p>
          <a:p>
            <a:pPr lvl="0">
              <a:spcBef>
                <a:spcPct val="20000"/>
              </a:spcBef>
              <a:defRPr/>
            </a:pPr>
            <a:endParaRPr lang="en-US" sz="1400" dirty="0"/>
          </a:p>
        </p:txBody>
      </p:sp>
    </p:spTree>
    <p:extLst>
      <p:ext uri="{BB962C8B-B14F-4D97-AF65-F5344CB8AC3E}">
        <p14:creationId xmlns:p14="http://schemas.microsoft.com/office/powerpoint/2010/main" val="103328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First-On Logic</a:t>
            </a:r>
          </a:p>
        </p:txBody>
      </p:sp>
      <p:sp>
        <p:nvSpPr>
          <p:cNvPr id="2" name="Rectangle 1">
            <a:extLst>
              <a:ext uri="{FF2B5EF4-FFF2-40B4-BE49-F238E27FC236}">
                <a16:creationId xmlns:a16="http://schemas.microsoft.com/office/drawing/2014/main" id="{66F942F4-3688-45BE-B29B-945DD1DC4D15}"/>
              </a:ext>
            </a:extLst>
          </p:cNvPr>
          <p:cNvSpPr/>
          <p:nvPr/>
        </p:nvSpPr>
        <p:spPr>
          <a:xfrm>
            <a:off x="228600" y="2493628"/>
            <a:ext cx="3126314" cy="3453253"/>
          </a:xfrm>
          <a:prstGeom prst="rect">
            <a:avLst/>
          </a:prstGeom>
        </p:spPr>
        <p:txBody>
          <a:bodyPr wrap="square">
            <a:spAutoFit/>
          </a:bodyPr>
          <a:lstStyle/>
          <a:p>
            <a:pPr lvl="0">
              <a:spcBef>
                <a:spcPct val="20000"/>
              </a:spcBef>
              <a:defRPr/>
            </a:pPr>
            <a:r>
              <a:rPr lang="en-US" sz="1600" dirty="0"/>
              <a:t>First-on logic, also known as random access paralleling, allows the first generator to reach rated speed and voltage to close to the dead bus.</a:t>
            </a:r>
          </a:p>
          <a:p>
            <a:pPr marL="285750" lvl="0" indent="-285750">
              <a:spcBef>
                <a:spcPct val="20000"/>
              </a:spcBef>
              <a:buFont typeface="Arial" panose="020B0604020202020204" pitchFamily="34" charset="0"/>
              <a:buChar char="•"/>
              <a:defRPr/>
            </a:pPr>
            <a:r>
              <a:rPr lang="en-US" sz="1600" dirty="0"/>
              <a:t>Prevents multiple generators from simultaneously closing to the bus</a:t>
            </a:r>
          </a:p>
          <a:p>
            <a:pPr marL="285750" lvl="0" indent="-285750">
              <a:spcBef>
                <a:spcPct val="20000"/>
              </a:spcBef>
              <a:buFont typeface="Arial" panose="020B0604020202020204" pitchFamily="34" charset="0"/>
              <a:buChar char="•"/>
              <a:defRPr/>
            </a:pPr>
            <a:r>
              <a:rPr lang="en-US" sz="1600" dirty="0"/>
              <a:t>Used to get power to critical loads as soon as possible</a:t>
            </a:r>
          </a:p>
          <a:p>
            <a:pPr marL="285750" lvl="0" indent="-285750">
              <a:spcBef>
                <a:spcPct val="20000"/>
              </a:spcBef>
              <a:buFont typeface="Arial" panose="020B0604020202020204" pitchFamily="34" charset="0"/>
              <a:buChar char="•"/>
              <a:defRPr/>
            </a:pPr>
            <a:r>
              <a:rPr lang="en-US" sz="1600" dirty="0"/>
              <a:t>Low priority loads may remain shed</a:t>
            </a:r>
          </a:p>
          <a:p>
            <a:pPr marL="742950" lvl="1" indent="-285750">
              <a:spcBef>
                <a:spcPct val="20000"/>
              </a:spcBef>
              <a:buFont typeface="Arial" panose="020B0604020202020204" pitchFamily="34" charset="0"/>
              <a:buChar char="•"/>
              <a:defRPr/>
            </a:pPr>
            <a:endParaRPr lang="en-US" sz="1400" dirty="0"/>
          </a:p>
        </p:txBody>
      </p:sp>
      <p:pic>
        <p:nvPicPr>
          <p:cNvPr id="6" name="Picture 5" descr="A picture containing text, map&#10;&#10;Description generated with very high confidence">
            <a:extLst>
              <a:ext uri="{FF2B5EF4-FFF2-40B4-BE49-F238E27FC236}">
                <a16:creationId xmlns:a16="http://schemas.microsoft.com/office/drawing/2014/main" id="{943AE2E7-BE1A-4E3A-AE4F-3A02857C699F}"/>
              </a:ext>
            </a:extLst>
          </p:cNvPr>
          <p:cNvPicPr>
            <a:picLocks noChangeAspect="1"/>
          </p:cNvPicPr>
          <p:nvPr/>
        </p:nvPicPr>
        <p:blipFill rotWithShape="1">
          <a:blip r:embed="rId2">
            <a:extLst>
              <a:ext uri="{28A0092B-C50C-407E-A947-70E740481C1C}">
                <a14:useLocalDpi xmlns:a14="http://schemas.microsoft.com/office/drawing/2010/main" val="0"/>
              </a:ext>
            </a:extLst>
          </a:blip>
          <a:srcRect l="2778" t="7929"/>
          <a:stretch/>
        </p:blipFill>
        <p:spPr>
          <a:xfrm>
            <a:off x="3200400" y="2514600"/>
            <a:ext cx="5793314" cy="2883324"/>
          </a:xfrm>
          <a:prstGeom prst="rect">
            <a:avLst/>
          </a:prstGeom>
        </p:spPr>
      </p:pic>
    </p:spTree>
    <p:extLst>
      <p:ext uri="{BB962C8B-B14F-4D97-AF65-F5344CB8AC3E}">
        <p14:creationId xmlns:p14="http://schemas.microsoft.com/office/powerpoint/2010/main" val="359871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Synchronization</a:t>
            </a:r>
          </a:p>
        </p:txBody>
      </p:sp>
      <p:sp>
        <p:nvSpPr>
          <p:cNvPr id="4" name="TextBox 3">
            <a:extLst>
              <a:ext uri="{FF2B5EF4-FFF2-40B4-BE49-F238E27FC236}">
                <a16:creationId xmlns:a16="http://schemas.microsoft.com/office/drawing/2014/main" id="{EB7E11A4-633B-455E-ABE8-1884051FE6ED}"/>
              </a:ext>
            </a:extLst>
          </p:cNvPr>
          <p:cNvSpPr txBox="1"/>
          <p:nvPr/>
        </p:nvSpPr>
        <p:spPr>
          <a:xfrm>
            <a:off x="1348172" y="2225070"/>
            <a:ext cx="2819399" cy="1015663"/>
          </a:xfrm>
          <a:prstGeom prst="rect">
            <a:avLst/>
          </a:prstGeom>
          <a:noFill/>
        </p:spPr>
        <p:txBody>
          <a:bodyPr wrap="square" rtlCol="0">
            <a:spAutoFit/>
          </a:bodyPr>
          <a:lstStyle/>
          <a:p>
            <a:r>
              <a:rPr lang="en-US" b="1" dirty="0"/>
              <a:t>Voltage Match</a:t>
            </a:r>
          </a:p>
          <a:p>
            <a:pPr marL="285750" indent="-285750">
              <a:buFont typeface="Arial" panose="020B0604020202020204" pitchFamily="34" charset="0"/>
              <a:buChar char="•"/>
            </a:pPr>
            <a:r>
              <a:rPr lang="en-US" sz="1400" dirty="0"/>
              <a:t>Synchronizer adjusts the incoming generator’s voltage to match running bus</a:t>
            </a:r>
          </a:p>
        </p:txBody>
      </p:sp>
      <p:sp>
        <p:nvSpPr>
          <p:cNvPr id="8" name="TextBox 7">
            <a:extLst>
              <a:ext uri="{FF2B5EF4-FFF2-40B4-BE49-F238E27FC236}">
                <a16:creationId xmlns:a16="http://schemas.microsoft.com/office/drawing/2014/main" id="{C02347B2-E65A-4256-9755-D93E27664619}"/>
              </a:ext>
            </a:extLst>
          </p:cNvPr>
          <p:cNvSpPr txBox="1"/>
          <p:nvPr/>
        </p:nvSpPr>
        <p:spPr>
          <a:xfrm>
            <a:off x="1348172" y="3601016"/>
            <a:ext cx="2819399" cy="1231106"/>
          </a:xfrm>
          <a:prstGeom prst="rect">
            <a:avLst/>
          </a:prstGeom>
          <a:noFill/>
        </p:spPr>
        <p:txBody>
          <a:bodyPr wrap="square" rtlCol="0">
            <a:spAutoFit/>
          </a:bodyPr>
          <a:lstStyle/>
          <a:p>
            <a:r>
              <a:rPr lang="en-US" b="1" dirty="0"/>
              <a:t>Frequency Match</a:t>
            </a:r>
          </a:p>
          <a:p>
            <a:pPr marL="285750" indent="-285750">
              <a:buFont typeface="Arial" panose="020B0604020202020204" pitchFamily="34" charset="0"/>
              <a:buChar char="•"/>
            </a:pPr>
            <a:r>
              <a:rPr lang="en-US" sz="1400" dirty="0"/>
              <a:t>Synchronizer adjusts the incoming generator’s speed to match frequency of running bus</a:t>
            </a:r>
          </a:p>
        </p:txBody>
      </p:sp>
      <p:pic>
        <p:nvPicPr>
          <p:cNvPr id="9" name="Picture 8">
            <a:extLst>
              <a:ext uri="{FF2B5EF4-FFF2-40B4-BE49-F238E27FC236}">
                <a16:creationId xmlns:a16="http://schemas.microsoft.com/office/drawing/2014/main" id="{3C704DBC-7ACB-44B2-8C6F-E3F591AD7BD1}"/>
              </a:ext>
            </a:extLst>
          </p:cNvPr>
          <p:cNvPicPr>
            <a:picLocks noChangeAspect="1"/>
          </p:cNvPicPr>
          <p:nvPr/>
        </p:nvPicPr>
        <p:blipFill>
          <a:blip r:embed="rId2"/>
          <a:stretch>
            <a:fillRect/>
          </a:stretch>
        </p:blipFill>
        <p:spPr>
          <a:xfrm>
            <a:off x="4763268" y="1980099"/>
            <a:ext cx="2448288" cy="4472940"/>
          </a:xfrm>
          <a:prstGeom prst="rect">
            <a:avLst/>
          </a:prstGeom>
        </p:spPr>
      </p:pic>
      <p:sp>
        <p:nvSpPr>
          <p:cNvPr id="10" name="TextBox 9">
            <a:extLst>
              <a:ext uri="{FF2B5EF4-FFF2-40B4-BE49-F238E27FC236}">
                <a16:creationId xmlns:a16="http://schemas.microsoft.com/office/drawing/2014/main" id="{EBCBBE32-A823-429C-AE34-0405435C9AE4}"/>
              </a:ext>
            </a:extLst>
          </p:cNvPr>
          <p:cNvSpPr txBox="1"/>
          <p:nvPr/>
        </p:nvSpPr>
        <p:spPr>
          <a:xfrm>
            <a:off x="1348171" y="5100936"/>
            <a:ext cx="2819399" cy="1231106"/>
          </a:xfrm>
          <a:prstGeom prst="rect">
            <a:avLst/>
          </a:prstGeom>
          <a:noFill/>
        </p:spPr>
        <p:txBody>
          <a:bodyPr wrap="square" rtlCol="0">
            <a:spAutoFit/>
          </a:bodyPr>
          <a:lstStyle/>
          <a:p>
            <a:r>
              <a:rPr lang="en-US" b="1" dirty="0"/>
              <a:t>Phase Match</a:t>
            </a:r>
          </a:p>
          <a:p>
            <a:pPr marL="285750" indent="-285750">
              <a:buFont typeface="Arial" panose="020B0604020202020204" pitchFamily="34" charset="0"/>
              <a:buChar char="•"/>
            </a:pPr>
            <a:r>
              <a:rPr lang="en-US" sz="1400" dirty="0"/>
              <a:t>Synchronizer adjusts the incoming generator’s speed to match phase of running bus</a:t>
            </a:r>
          </a:p>
        </p:txBody>
      </p:sp>
    </p:spTree>
    <p:extLst>
      <p:ext uri="{BB962C8B-B14F-4D97-AF65-F5344CB8AC3E}">
        <p14:creationId xmlns:p14="http://schemas.microsoft.com/office/powerpoint/2010/main" val="108276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Load Share (kW and kVAR)</a:t>
            </a:r>
          </a:p>
        </p:txBody>
      </p:sp>
      <p:sp>
        <p:nvSpPr>
          <p:cNvPr id="4" name="TextBox 3">
            <a:extLst>
              <a:ext uri="{FF2B5EF4-FFF2-40B4-BE49-F238E27FC236}">
                <a16:creationId xmlns:a16="http://schemas.microsoft.com/office/drawing/2014/main" id="{DD599176-6ED1-48C3-8004-7AFD6A313A08}"/>
              </a:ext>
            </a:extLst>
          </p:cNvPr>
          <p:cNvSpPr txBox="1"/>
          <p:nvPr/>
        </p:nvSpPr>
        <p:spPr>
          <a:xfrm>
            <a:off x="1295400" y="2480444"/>
            <a:ext cx="6553200" cy="2585323"/>
          </a:xfrm>
          <a:prstGeom prst="rect">
            <a:avLst/>
          </a:prstGeom>
          <a:noFill/>
        </p:spPr>
        <p:txBody>
          <a:bodyPr wrap="square" rtlCol="0">
            <a:spAutoFit/>
          </a:bodyPr>
          <a:lstStyle/>
          <a:p>
            <a:r>
              <a:rPr lang="en-US" dirty="0"/>
              <a:t>As additional generator power is available, the system’s load sharing controls actively control the kW and kVAR output of each generator. Each unit proportionally share the load so that percent load on each generator is the same.</a:t>
            </a:r>
          </a:p>
          <a:p>
            <a:endParaRPr lang="en-US" dirty="0"/>
          </a:p>
          <a:p>
            <a:pPr marL="742950" lvl="1" indent="-285750">
              <a:buFont typeface="Arial" panose="020B0604020202020204" pitchFamily="34" charset="0"/>
              <a:buChar char="•"/>
            </a:pPr>
            <a:r>
              <a:rPr lang="en-US" dirty="0"/>
              <a:t>Ensures that one generator doesn’t work harder than the other</a:t>
            </a:r>
          </a:p>
          <a:p>
            <a:pPr marL="742950" lvl="1" indent="-285750">
              <a:buFont typeface="Arial" panose="020B0604020202020204" pitchFamily="34" charset="0"/>
              <a:buChar char="•"/>
            </a:pPr>
            <a:r>
              <a:rPr lang="en-US" dirty="0"/>
              <a:t>Especially important on generators with varying capacity</a:t>
            </a:r>
          </a:p>
        </p:txBody>
      </p:sp>
    </p:spTree>
    <p:extLst>
      <p:ext uri="{BB962C8B-B14F-4D97-AF65-F5344CB8AC3E}">
        <p14:creationId xmlns:p14="http://schemas.microsoft.com/office/powerpoint/2010/main" val="335110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Load Management: Load Add</a:t>
            </a:r>
          </a:p>
        </p:txBody>
      </p:sp>
      <p:sp>
        <p:nvSpPr>
          <p:cNvPr id="6" name="Rectangle 5">
            <a:extLst>
              <a:ext uri="{FF2B5EF4-FFF2-40B4-BE49-F238E27FC236}">
                <a16:creationId xmlns:a16="http://schemas.microsoft.com/office/drawing/2014/main" id="{1A8D465B-8F68-40AE-B438-8F582094FFE0}"/>
              </a:ext>
            </a:extLst>
          </p:cNvPr>
          <p:cNvSpPr/>
          <p:nvPr/>
        </p:nvSpPr>
        <p:spPr>
          <a:xfrm>
            <a:off x="342900" y="2667000"/>
            <a:ext cx="8458200" cy="1846659"/>
          </a:xfrm>
          <a:prstGeom prst="rect">
            <a:avLst/>
          </a:prstGeom>
        </p:spPr>
        <p:txBody>
          <a:bodyPr wrap="square">
            <a:spAutoFit/>
          </a:bodyPr>
          <a:lstStyle/>
          <a:p>
            <a:pPr lvl="0">
              <a:spcBef>
                <a:spcPct val="20000"/>
              </a:spcBef>
              <a:defRPr/>
            </a:pPr>
            <a:r>
              <a:rPr lang="en-US" dirty="0"/>
              <a:t>Lower priority loads added by:</a:t>
            </a:r>
          </a:p>
          <a:p>
            <a:pPr marL="742950" lvl="1" indent="-285750">
              <a:spcBef>
                <a:spcPct val="20000"/>
              </a:spcBef>
              <a:buFont typeface="Arial" panose="020B0604020202020204" pitchFamily="34" charset="0"/>
              <a:buChar char="•"/>
              <a:defRPr/>
            </a:pPr>
            <a:r>
              <a:rPr lang="en-US" sz="1600" b="1" dirty="0"/>
              <a:t>Generator Bus Capacity</a:t>
            </a:r>
          </a:p>
          <a:p>
            <a:pPr marL="1200150" lvl="2" indent="-285750">
              <a:spcBef>
                <a:spcPct val="20000"/>
              </a:spcBef>
              <a:buFont typeface="Arial" panose="020B0604020202020204" pitchFamily="34" charset="0"/>
              <a:buChar char="•"/>
              <a:defRPr/>
            </a:pPr>
            <a:r>
              <a:rPr lang="en-US" sz="1600" dirty="0"/>
              <a:t>Based on the kW capacity of the bus and a preset kW demand of the load</a:t>
            </a:r>
          </a:p>
          <a:p>
            <a:pPr marL="742950" lvl="1" indent="-285750">
              <a:spcBef>
                <a:spcPct val="20000"/>
              </a:spcBef>
              <a:buFont typeface="Arial" panose="020B0604020202020204" pitchFamily="34" charset="0"/>
              <a:buChar char="•"/>
              <a:defRPr/>
            </a:pPr>
            <a:r>
              <a:rPr lang="en-US" sz="1600" b="1" dirty="0"/>
              <a:t>Number of Generators Online</a:t>
            </a:r>
          </a:p>
          <a:p>
            <a:pPr marL="1200150" lvl="2" indent="-285750">
              <a:spcBef>
                <a:spcPct val="20000"/>
              </a:spcBef>
              <a:buFont typeface="Arial" panose="020B0604020202020204" pitchFamily="34" charset="0"/>
              <a:buChar char="•"/>
              <a:defRPr/>
            </a:pPr>
            <a:r>
              <a:rPr lang="en-US" sz="1600" dirty="0"/>
              <a:t>Based on how many generators are connected to the bus</a:t>
            </a:r>
          </a:p>
          <a:p>
            <a:pPr marL="1657350" lvl="3" indent="-285750">
              <a:spcBef>
                <a:spcPct val="20000"/>
              </a:spcBef>
              <a:buFont typeface="Arial" panose="020B0604020202020204" pitchFamily="34" charset="0"/>
              <a:buChar char="•"/>
              <a:defRPr/>
            </a:pPr>
            <a:r>
              <a:rPr lang="en-US" sz="1600" dirty="0"/>
              <a:t>Most effective in systems with same size generators</a:t>
            </a:r>
          </a:p>
        </p:txBody>
      </p:sp>
    </p:spTree>
    <p:extLst>
      <p:ext uri="{BB962C8B-B14F-4D97-AF65-F5344CB8AC3E}">
        <p14:creationId xmlns:p14="http://schemas.microsoft.com/office/powerpoint/2010/main" val="44966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Generator Management</a:t>
            </a:r>
          </a:p>
        </p:txBody>
      </p:sp>
      <p:sp>
        <p:nvSpPr>
          <p:cNvPr id="2" name="Rectangle 1">
            <a:extLst>
              <a:ext uri="{FF2B5EF4-FFF2-40B4-BE49-F238E27FC236}">
                <a16:creationId xmlns:a16="http://schemas.microsoft.com/office/drawing/2014/main" id="{66F942F4-3688-45BE-B29B-945DD1DC4D15}"/>
              </a:ext>
            </a:extLst>
          </p:cNvPr>
          <p:cNvSpPr/>
          <p:nvPr/>
        </p:nvSpPr>
        <p:spPr>
          <a:xfrm>
            <a:off x="228600" y="2209800"/>
            <a:ext cx="3200400" cy="3391698"/>
          </a:xfrm>
          <a:prstGeom prst="rect">
            <a:avLst/>
          </a:prstGeom>
        </p:spPr>
        <p:txBody>
          <a:bodyPr wrap="square">
            <a:spAutoFit/>
          </a:bodyPr>
          <a:lstStyle/>
          <a:p>
            <a:pPr lvl="0">
              <a:spcBef>
                <a:spcPct val="20000"/>
              </a:spcBef>
              <a:defRPr/>
            </a:pPr>
            <a:r>
              <a:rPr lang="en-US" sz="1600" dirty="0"/>
              <a:t>Optimizes the number of online generators based on load’s kW demand, starting and stopping as required</a:t>
            </a:r>
          </a:p>
          <a:p>
            <a:pPr marL="285750" lvl="0" indent="-285750">
              <a:spcBef>
                <a:spcPct val="20000"/>
              </a:spcBef>
              <a:buFont typeface="Arial" panose="020B0604020202020204" pitchFamily="34" charset="0"/>
              <a:buChar char="•"/>
              <a:defRPr/>
            </a:pPr>
            <a:r>
              <a:rPr lang="en-US" sz="1600" dirty="0"/>
              <a:t>User sets all parameters associated with generator management and can enable or disable this mode of operation</a:t>
            </a:r>
          </a:p>
          <a:p>
            <a:pPr marL="285750" lvl="0" indent="-285750">
              <a:spcBef>
                <a:spcPct val="20000"/>
              </a:spcBef>
              <a:buFont typeface="Arial" panose="020B0604020202020204" pitchFamily="34" charset="0"/>
              <a:buChar char="•"/>
              <a:defRPr/>
            </a:pPr>
            <a:r>
              <a:rPr lang="en-US" sz="1600" dirty="0"/>
              <a:t>Right side of screen graphically displays settings and current state of the system</a:t>
            </a:r>
          </a:p>
        </p:txBody>
      </p:sp>
      <p:pic>
        <p:nvPicPr>
          <p:cNvPr id="4" name="Picture 3">
            <a:extLst>
              <a:ext uri="{FF2B5EF4-FFF2-40B4-BE49-F238E27FC236}">
                <a16:creationId xmlns:a16="http://schemas.microsoft.com/office/drawing/2014/main" id="{D0176523-1C1A-4E64-99C0-2680AD887F8A}"/>
              </a:ext>
            </a:extLst>
          </p:cNvPr>
          <p:cNvPicPr>
            <a:picLocks noChangeAspect="1"/>
          </p:cNvPicPr>
          <p:nvPr/>
        </p:nvPicPr>
        <p:blipFill>
          <a:blip r:embed="rId2"/>
          <a:stretch>
            <a:fillRect/>
          </a:stretch>
        </p:blipFill>
        <p:spPr>
          <a:xfrm>
            <a:off x="3733800" y="2064030"/>
            <a:ext cx="5181600" cy="3718141"/>
          </a:xfrm>
          <a:prstGeom prst="rect">
            <a:avLst/>
          </a:prstGeom>
        </p:spPr>
      </p:pic>
    </p:spTree>
    <p:extLst>
      <p:ext uri="{BB962C8B-B14F-4D97-AF65-F5344CB8AC3E}">
        <p14:creationId xmlns:p14="http://schemas.microsoft.com/office/powerpoint/2010/main" val="393399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Load Management: Failure/Overload Load Shed</a:t>
            </a:r>
          </a:p>
        </p:txBody>
      </p:sp>
      <p:sp>
        <p:nvSpPr>
          <p:cNvPr id="2" name="Rectangle 1">
            <a:extLst>
              <a:ext uri="{FF2B5EF4-FFF2-40B4-BE49-F238E27FC236}">
                <a16:creationId xmlns:a16="http://schemas.microsoft.com/office/drawing/2014/main" id="{66F942F4-3688-45BE-B29B-945DD1DC4D15}"/>
              </a:ext>
            </a:extLst>
          </p:cNvPr>
          <p:cNvSpPr/>
          <p:nvPr/>
        </p:nvSpPr>
        <p:spPr>
          <a:xfrm>
            <a:off x="228600" y="2209800"/>
            <a:ext cx="8458200" cy="3834896"/>
          </a:xfrm>
          <a:prstGeom prst="rect">
            <a:avLst/>
          </a:prstGeom>
        </p:spPr>
        <p:txBody>
          <a:bodyPr wrap="square">
            <a:spAutoFit/>
          </a:bodyPr>
          <a:lstStyle/>
          <a:p>
            <a:pPr lvl="0">
              <a:spcBef>
                <a:spcPct val="20000"/>
              </a:spcBef>
              <a:defRPr/>
            </a:pPr>
            <a:r>
              <a:rPr lang="en-US" dirty="0"/>
              <a:t>Load shed event triggered by:</a:t>
            </a:r>
          </a:p>
          <a:p>
            <a:pPr marL="742950" lvl="1" indent="-285750">
              <a:spcBef>
                <a:spcPct val="20000"/>
              </a:spcBef>
              <a:buFont typeface="Arial" panose="020B0604020202020204" pitchFamily="34" charset="0"/>
              <a:buChar char="•"/>
              <a:defRPr/>
            </a:pPr>
            <a:r>
              <a:rPr lang="en-US" sz="1600" b="1" dirty="0"/>
              <a:t>Generator Failure</a:t>
            </a:r>
          </a:p>
          <a:p>
            <a:pPr marL="1200150" lvl="2" indent="-285750">
              <a:spcBef>
                <a:spcPct val="20000"/>
              </a:spcBef>
              <a:buFont typeface="Arial" panose="020B0604020202020204" pitchFamily="34" charset="0"/>
              <a:buChar char="•"/>
              <a:defRPr/>
            </a:pPr>
            <a:r>
              <a:rPr lang="en-US" sz="1600" dirty="0"/>
              <a:t>Loads are shed based on the number of failed gensets</a:t>
            </a:r>
          </a:p>
          <a:p>
            <a:pPr marL="742950" lvl="1" indent="-285750">
              <a:spcBef>
                <a:spcPct val="20000"/>
              </a:spcBef>
              <a:buFont typeface="Arial" panose="020B0604020202020204" pitchFamily="34" charset="0"/>
              <a:buChar char="•"/>
              <a:defRPr/>
            </a:pPr>
            <a:r>
              <a:rPr lang="en-US" sz="1600" b="1" dirty="0"/>
              <a:t>kW Overload</a:t>
            </a:r>
          </a:p>
          <a:p>
            <a:pPr marL="1200150" lvl="2" indent="-285750">
              <a:spcBef>
                <a:spcPct val="20000"/>
              </a:spcBef>
              <a:buFont typeface="Arial" panose="020B0604020202020204" pitchFamily="34" charset="0"/>
              <a:buChar char="•"/>
              <a:defRPr/>
            </a:pPr>
            <a:r>
              <a:rPr lang="en-US" sz="1600" dirty="0"/>
              <a:t>When the generators reach their overload setpoints, low-priority loads are sequentially shed until load falls below setpoint</a:t>
            </a:r>
          </a:p>
          <a:p>
            <a:pPr marL="742950" lvl="1" indent="-285750">
              <a:spcBef>
                <a:spcPct val="20000"/>
              </a:spcBef>
              <a:buFont typeface="Arial" panose="020B0604020202020204" pitchFamily="34" charset="0"/>
              <a:buChar char="•"/>
              <a:defRPr/>
            </a:pPr>
            <a:r>
              <a:rPr lang="en-US" sz="1600" b="1" dirty="0"/>
              <a:t>Underfrequency</a:t>
            </a:r>
          </a:p>
          <a:p>
            <a:pPr marL="1200150" lvl="2" indent="-285750">
              <a:spcBef>
                <a:spcPct val="20000"/>
              </a:spcBef>
              <a:buFont typeface="Arial" panose="020B0604020202020204" pitchFamily="34" charset="0"/>
              <a:buChar char="•"/>
              <a:defRPr/>
            </a:pPr>
            <a:r>
              <a:rPr lang="en-US" sz="1600" dirty="0"/>
              <a:t>Often an indication the generators are fully loaded, when bus frequency reaches its underfrequency setpoint, preset loads are shed</a:t>
            </a:r>
          </a:p>
          <a:p>
            <a:pPr marL="1200150" lvl="2" indent="-285750">
              <a:spcBef>
                <a:spcPct val="20000"/>
              </a:spcBef>
              <a:buFont typeface="Arial" panose="020B0604020202020204" pitchFamily="34" charset="0"/>
              <a:buChar char="•"/>
              <a:defRPr/>
            </a:pPr>
            <a:endParaRPr lang="en-US" dirty="0"/>
          </a:p>
          <a:p>
            <a:pPr marL="342900" lvl="0" indent="-342900">
              <a:spcBef>
                <a:spcPct val="20000"/>
              </a:spcBef>
              <a:defRPr/>
            </a:pPr>
            <a:r>
              <a:rPr lang="en-US" dirty="0"/>
              <a:t>	</a:t>
            </a:r>
            <a:r>
              <a:rPr lang="en-US" i="1" dirty="0"/>
              <a:t>Note: It is important to specify what loads can be shed and how they should be shed. </a:t>
            </a:r>
          </a:p>
          <a:p>
            <a:pPr marL="742950" lvl="1" indent="-285750">
              <a:spcBef>
                <a:spcPct val="20000"/>
              </a:spcBef>
              <a:buFont typeface="Arial" panose="020B0604020202020204" pitchFamily="34" charset="0"/>
              <a:buChar char="•"/>
              <a:defRPr/>
            </a:pPr>
            <a:endParaRPr lang="en-US" sz="1400" dirty="0"/>
          </a:p>
        </p:txBody>
      </p:sp>
    </p:spTree>
    <p:extLst>
      <p:ext uri="{BB962C8B-B14F-4D97-AF65-F5344CB8AC3E}">
        <p14:creationId xmlns:p14="http://schemas.microsoft.com/office/powerpoint/2010/main" val="248705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Traditional Paralleling  </a:t>
            </a:r>
          </a:p>
        </p:txBody>
      </p:sp>
      <p:pic>
        <p:nvPicPr>
          <p:cNvPr id="3" name="Picture 2" descr="\\kowi30\online\PhotoCollection\SwitchgearPhotos\aaa23753.jpg">
            <a:extLst>
              <a:ext uri="{FF2B5EF4-FFF2-40B4-BE49-F238E27FC236}">
                <a16:creationId xmlns:a16="http://schemas.microsoft.com/office/drawing/2014/main" id="{4FC47609-826B-46AA-86D7-AB0C9CABFBE9}"/>
              </a:ext>
            </a:extLst>
          </p:cNvPr>
          <p:cNvPicPr>
            <a:picLocks noChangeAspect="1" noChangeArrowheads="1"/>
          </p:cNvPicPr>
          <p:nvPr/>
        </p:nvPicPr>
        <p:blipFill>
          <a:blip r:embed="rId2" cstate="print"/>
          <a:srcRect/>
          <a:stretch>
            <a:fillRect/>
          </a:stretch>
        </p:blipFill>
        <p:spPr bwMode="auto">
          <a:xfrm>
            <a:off x="762000" y="2443301"/>
            <a:ext cx="3070245" cy="2614505"/>
          </a:xfrm>
          <a:prstGeom prst="rect">
            <a:avLst/>
          </a:prstGeom>
          <a:noFill/>
        </p:spPr>
      </p:pic>
      <p:pic>
        <p:nvPicPr>
          <p:cNvPr id="4" name="Picture 9" descr="C:\Documents and Settings\ko40965\My Documents\My Pictures\University of Miami\zaa18315.jpg">
            <a:extLst>
              <a:ext uri="{FF2B5EF4-FFF2-40B4-BE49-F238E27FC236}">
                <a16:creationId xmlns:a16="http://schemas.microsoft.com/office/drawing/2014/main" id="{90D87E8A-FD56-4FF4-AD28-1EBB5ABA5AFF}"/>
              </a:ext>
            </a:extLst>
          </p:cNvPr>
          <p:cNvPicPr>
            <a:picLocks noChangeAspect="1" noChangeArrowheads="1"/>
          </p:cNvPicPr>
          <p:nvPr/>
        </p:nvPicPr>
        <p:blipFill>
          <a:blip r:embed="rId3" cstate="print"/>
          <a:srcRect/>
          <a:stretch>
            <a:fillRect/>
          </a:stretch>
        </p:blipFill>
        <p:spPr bwMode="auto">
          <a:xfrm>
            <a:off x="4810427" y="2508624"/>
            <a:ext cx="3723973" cy="2483861"/>
          </a:xfrm>
          <a:prstGeom prst="rect">
            <a:avLst/>
          </a:prstGeom>
          <a:noFill/>
        </p:spPr>
      </p:pic>
      <p:sp>
        <p:nvSpPr>
          <p:cNvPr id="7" name="TextBox 6">
            <a:extLst>
              <a:ext uri="{FF2B5EF4-FFF2-40B4-BE49-F238E27FC236}">
                <a16:creationId xmlns:a16="http://schemas.microsoft.com/office/drawing/2014/main" id="{81F6E020-12A8-4834-A041-F398568806FC}"/>
              </a:ext>
            </a:extLst>
          </p:cNvPr>
          <p:cNvSpPr txBox="1"/>
          <p:nvPr/>
        </p:nvSpPr>
        <p:spPr>
          <a:xfrm>
            <a:off x="3248561" y="5362010"/>
            <a:ext cx="2646878" cy="369332"/>
          </a:xfrm>
          <a:prstGeom prst="rect">
            <a:avLst/>
          </a:prstGeom>
          <a:noFill/>
        </p:spPr>
        <p:txBody>
          <a:bodyPr wrap="none" rtlCol="0">
            <a:spAutoFit/>
          </a:bodyPr>
          <a:lstStyle/>
          <a:p>
            <a:r>
              <a:rPr lang="en-US" b="1" dirty="0"/>
              <a:t>Paralleling Switchgear</a:t>
            </a:r>
          </a:p>
        </p:txBody>
      </p:sp>
    </p:spTree>
    <p:extLst>
      <p:ext uri="{BB962C8B-B14F-4D97-AF65-F5344CB8AC3E}">
        <p14:creationId xmlns:p14="http://schemas.microsoft.com/office/powerpoint/2010/main" val="174407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Traditional Paralleling Layout   </a:t>
            </a:r>
          </a:p>
        </p:txBody>
      </p:sp>
      <p:pic>
        <p:nvPicPr>
          <p:cNvPr id="8" name="Picture 7">
            <a:extLst>
              <a:ext uri="{FF2B5EF4-FFF2-40B4-BE49-F238E27FC236}">
                <a16:creationId xmlns:a16="http://schemas.microsoft.com/office/drawing/2014/main" id="{E4770F61-1F4F-4640-BD1D-93004AA40B77}"/>
              </a:ext>
            </a:extLst>
          </p:cNvPr>
          <p:cNvPicPr>
            <a:picLocks noChangeAspect="1"/>
          </p:cNvPicPr>
          <p:nvPr/>
        </p:nvPicPr>
        <p:blipFill rotWithShape="1">
          <a:blip r:embed="rId2">
            <a:extLst>
              <a:ext uri="{28A0092B-C50C-407E-A947-70E740481C1C}">
                <a14:useLocalDpi xmlns:a14="http://schemas.microsoft.com/office/drawing/2010/main" val="0"/>
              </a:ext>
            </a:extLst>
          </a:blip>
          <a:srcRect l="2648" r="5988" b="3199"/>
          <a:stretch/>
        </p:blipFill>
        <p:spPr>
          <a:xfrm>
            <a:off x="3962400" y="2286000"/>
            <a:ext cx="5018809" cy="3200400"/>
          </a:xfrm>
          <a:prstGeom prst="rect">
            <a:avLst/>
          </a:prstGeom>
        </p:spPr>
      </p:pic>
      <p:pic>
        <p:nvPicPr>
          <p:cNvPr id="10" name="Picture 9">
            <a:extLst>
              <a:ext uri="{FF2B5EF4-FFF2-40B4-BE49-F238E27FC236}">
                <a16:creationId xmlns:a16="http://schemas.microsoft.com/office/drawing/2014/main" id="{E371F483-B13C-42F9-9383-E30E10472707}"/>
              </a:ext>
            </a:extLst>
          </p:cNvPr>
          <p:cNvPicPr>
            <a:picLocks noChangeAspect="1"/>
          </p:cNvPicPr>
          <p:nvPr/>
        </p:nvPicPr>
        <p:blipFill>
          <a:blip r:embed="rId3"/>
          <a:stretch>
            <a:fillRect/>
          </a:stretch>
        </p:blipFill>
        <p:spPr>
          <a:xfrm>
            <a:off x="269586" y="2819400"/>
            <a:ext cx="3533285" cy="2397885"/>
          </a:xfrm>
          <a:prstGeom prst="rect">
            <a:avLst/>
          </a:prstGeom>
        </p:spPr>
      </p:pic>
    </p:spTree>
    <p:extLst>
      <p:ext uri="{BB962C8B-B14F-4D97-AF65-F5344CB8AC3E}">
        <p14:creationId xmlns:p14="http://schemas.microsoft.com/office/powerpoint/2010/main" val="87180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Traditional Paralleling Concepts   </a:t>
            </a:r>
          </a:p>
        </p:txBody>
      </p:sp>
      <p:sp>
        <p:nvSpPr>
          <p:cNvPr id="3" name="TextBox 2">
            <a:extLst>
              <a:ext uri="{FF2B5EF4-FFF2-40B4-BE49-F238E27FC236}">
                <a16:creationId xmlns:a16="http://schemas.microsoft.com/office/drawing/2014/main" id="{9A812CA6-546A-42C0-9BEB-0D60E96B9EBA}"/>
              </a:ext>
            </a:extLst>
          </p:cNvPr>
          <p:cNvSpPr txBox="1"/>
          <p:nvPr/>
        </p:nvSpPr>
        <p:spPr>
          <a:xfrm>
            <a:off x="1371600" y="2362200"/>
            <a:ext cx="5768111" cy="1600438"/>
          </a:xfrm>
          <a:prstGeom prst="rect">
            <a:avLst/>
          </a:prstGeom>
          <a:noFill/>
        </p:spPr>
        <p:txBody>
          <a:bodyPr wrap="square" rtlCol="0">
            <a:spAutoFit/>
          </a:bodyPr>
          <a:lstStyle/>
          <a:p>
            <a:r>
              <a:rPr lang="en-US" b="1" dirty="0"/>
              <a:t>BENEFITS</a:t>
            </a:r>
          </a:p>
          <a:p>
            <a:pPr marL="285750" indent="-285750">
              <a:buFont typeface="Arial" panose="020B0604020202020204" pitchFamily="34" charset="0"/>
              <a:buChar char="•"/>
            </a:pPr>
            <a:r>
              <a:rPr lang="en-US" sz="1600" dirty="0"/>
              <a:t>Customizable configurations and solutions</a:t>
            </a:r>
          </a:p>
          <a:p>
            <a:pPr marL="285750" indent="-285750">
              <a:buFont typeface="Arial" panose="020B0604020202020204" pitchFamily="34" charset="0"/>
              <a:buChar char="•"/>
            </a:pPr>
            <a:r>
              <a:rPr lang="en-US" sz="1600" dirty="0"/>
              <a:t>Complex sequence of operations</a:t>
            </a:r>
          </a:p>
          <a:p>
            <a:pPr marL="285750" indent="-285750">
              <a:buFont typeface="Arial" panose="020B0604020202020204" pitchFamily="34" charset="0"/>
              <a:buChar char="•"/>
            </a:pPr>
            <a:r>
              <a:rPr lang="en-US" sz="1600" dirty="0"/>
              <a:t>Everything located in one place, genset controls, breakers, utilities, protections</a:t>
            </a:r>
          </a:p>
          <a:p>
            <a:pPr marL="285750" indent="-285750">
              <a:buFont typeface="Arial" panose="020B0604020202020204" pitchFamily="34" charset="0"/>
              <a:buChar char="•"/>
            </a:pPr>
            <a:r>
              <a:rPr lang="en-US" sz="1600" dirty="0"/>
              <a:t>Able to parallel more than one utility source</a:t>
            </a:r>
          </a:p>
        </p:txBody>
      </p:sp>
      <p:sp>
        <p:nvSpPr>
          <p:cNvPr id="4" name="TextBox 3">
            <a:extLst>
              <a:ext uri="{FF2B5EF4-FFF2-40B4-BE49-F238E27FC236}">
                <a16:creationId xmlns:a16="http://schemas.microsoft.com/office/drawing/2014/main" id="{12974488-3391-4F3D-9ABF-2AFA72F1DCA0}"/>
              </a:ext>
            </a:extLst>
          </p:cNvPr>
          <p:cNvSpPr txBox="1"/>
          <p:nvPr/>
        </p:nvSpPr>
        <p:spPr>
          <a:xfrm>
            <a:off x="1377462" y="4208383"/>
            <a:ext cx="5768111" cy="1354217"/>
          </a:xfrm>
          <a:prstGeom prst="rect">
            <a:avLst/>
          </a:prstGeom>
          <a:noFill/>
        </p:spPr>
        <p:txBody>
          <a:bodyPr wrap="square" rtlCol="0">
            <a:spAutoFit/>
          </a:bodyPr>
          <a:lstStyle/>
          <a:p>
            <a:r>
              <a:rPr lang="en-US" b="1" dirty="0"/>
              <a:t>DRAWBACKS</a:t>
            </a:r>
          </a:p>
          <a:p>
            <a:pPr marL="285750" indent="-285750">
              <a:buFont typeface="Arial" panose="020B0604020202020204" pitchFamily="34" charset="0"/>
              <a:buChar char="•"/>
            </a:pPr>
            <a:r>
              <a:rPr lang="en-US" sz="1600" dirty="0"/>
              <a:t>Large equipment footprint</a:t>
            </a:r>
          </a:p>
          <a:p>
            <a:pPr marL="742950" lvl="1" indent="-285750">
              <a:buFont typeface="Arial" panose="020B0604020202020204" pitchFamily="34" charset="0"/>
              <a:buChar char="•"/>
            </a:pPr>
            <a:r>
              <a:rPr lang="en-US" sz="1600" dirty="0"/>
              <a:t>Control sections needed for each generator</a:t>
            </a:r>
          </a:p>
          <a:p>
            <a:pPr marL="285750" indent="-285750">
              <a:buFont typeface="Arial" panose="020B0604020202020204" pitchFamily="34" charset="0"/>
              <a:buChar char="•"/>
            </a:pPr>
            <a:r>
              <a:rPr lang="en-US" sz="1600" dirty="0"/>
              <a:t>Higher cost</a:t>
            </a:r>
          </a:p>
          <a:p>
            <a:pPr marL="285750" indent="-285750">
              <a:buFont typeface="Arial" panose="020B0604020202020204" pitchFamily="34" charset="0"/>
              <a:buChar char="•"/>
            </a:pPr>
            <a:r>
              <a:rPr lang="en-US" sz="1600" dirty="0"/>
              <a:t>Engineer to order product – longer lead times</a:t>
            </a:r>
          </a:p>
        </p:txBody>
      </p:sp>
    </p:spTree>
    <p:extLst>
      <p:ext uri="{BB962C8B-B14F-4D97-AF65-F5344CB8AC3E}">
        <p14:creationId xmlns:p14="http://schemas.microsoft.com/office/powerpoint/2010/main" val="164521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6E5846-5396-4BC7-8687-75DA6B458158}"/>
              </a:ext>
            </a:extLst>
          </p:cNvPr>
          <p:cNvSpPr txBox="1">
            <a:spLocks noChangeArrowheads="1"/>
          </p:cNvSpPr>
          <p:nvPr/>
        </p:nvSpPr>
        <p:spPr>
          <a:xfrm>
            <a:off x="533400" y="2209800"/>
            <a:ext cx="7772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BPS</a:t>
            </a:r>
          </a:p>
          <a:p>
            <a:pPr marL="800100" lvl="1" indent="-342900">
              <a:spcBef>
                <a:spcPct val="20000"/>
              </a:spcBef>
              <a:buFont typeface="Arial" panose="020B0604020202020204" pitchFamily="34" charset="0"/>
              <a:buChar char="-"/>
              <a:defRPr/>
            </a:pPr>
            <a:r>
              <a:rPr lang="en-US" dirty="0"/>
              <a:t>Family owned and operated since 1947</a:t>
            </a:r>
          </a:p>
          <a:p>
            <a:pPr marL="1257300" lvl="2" indent="-342900">
              <a:spcBef>
                <a:spcPct val="20000"/>
              </a:spcBef>
              <a:buFont typeface="Arial" panose="020B0604020202020204" pitchFamily="34" charset="0"/>
              <a:buChar char="-"/>
              <a:defRPr/>
            </a:pPr>
            <a:r>
              <a:rPr lang="en-US" sz="1600" i="1" dirty="0"/>
              <a:t>9 locations throughout Ohio and Indiana</a:t>
            </a:r>
          </a:p>
          <a:p>
            <a:pPr marL="800100" lvl="1" indent="-342900">
              <a:spcBef>
                <a:spcPct val="20000"/>
              </a:spcBef>
              <a:buFont typeface="Arial" panose="020B0604020202020204" pitchFamily="34" charset="0"/>
              <a:buChar char="-"/>
              <a:defRPr/>
            </a:pPr>
            <a:r>
              <a:rPr lang="en-US" dirty="0"/>
              <a:t>Longest running Kohler distributor in the country</a:t>
            </a:r>
          </a:p>
          <a:p>
            <a:pPr marL="800100" lvl="1" indent="-342900">
              <a:spcBef>
                <a:spcPct val="20000"/>
              </a:spcBef>
              <a:buFont typeface="Arial" panose="020B0604020202020204" pitchFamily="34" charset="0"/>
              <a:buChar char="-"/>
              <a:defRPr/>
            </a:pPr>
            <a:r>
              <a:rPr lang="en-US" dirty="0"/>
              <a:t>Total power system package support</a:t>
            </a:r>
          </a:p>
          <a:p>
            <a:pPr marL="1257300" lvl="2" indent="-342900">
              <a:spcBef>
                <a:spcPct val="20000"/>
              </a:spcBef>
              <a:buFont typeface="Arial" panose="020B0604020202020204" pitchFamily="34" charset="0"/>
              <a:buChar char="-"/>
              <a:defRPr/>
            </a:pPr>
            <a:r>
              <a:rPr lang="en-US" sz="1600" i="1" dirty="0"/>
              <a:t>Systems design and application</a:t>
            </a:r>
          </a:p>
          <a:p>
            <a:pPr marL="1257300" lvl="2" indent="-342900">
              <a:spcBef>
                <a:spcPct val="20000"/>
              </a:spcBef>
              <a:buFont typeface="Arial" panose="020B0604020202020204" pitchFamily="34" charset="0"/>
              <a:buChar char="-"/>
              <a:defRPr/>
            </a:pPr>
            <a:r>
              <a:rPr lang="en-US" sz="1600" i="1" dirty="0"/>
              <a:t>Sales, rental and equipment delivery</a:t>
            </a:r>
          </a:p>
          <a:p>
            <a:pPr marL="1257300" lvl="2" indent="-342900">
              <a:spcBef>
                <a:spcPct val="20000"/>
              </a:spcBef>
              <a:buFont typeface="Arial" panose="020B0604020202020204" pitchFamily="34" charset="0"/>
              <a:buChar char="-"/>
              <a:defRPr/>
            </a:pPr>
            <a:r>
              <a:rPr lang="en-US" sz="1600" i="1" dirty="0"/>
              <a:t>Service, planned maintenance, parts and repair</a:t>
            </a:r>
            <a:endParaRPr kumimoji="0" lang="en-US" b="0" i="1"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Josh Matthias</a:t>
            </a:r>
          </a:p>
          <a:p>
            <a:pPr marL="800100" lvl="1" indent="-342900">
              <a:spcBef>
                <a:spcPct val="20000"/>
              </a:spcBef>
              <a:buFont typeface="Arial" panose="020B0604020202020204" pitchFamily="34" charset="0"/>
              <a:buChar char="-"/>
              <a:defRPr/>
            </a:pPr>
            <a:r>
              <a:rPr kumimoji="0" lang="en-US" b="0" i="0" u="none" strike="noStrike" kern="1200" cap="none" spc="0" normalizeH="0" baseline="0" noProof="0" dirty="0">
                <a:ln>
                  <a:noFill/>
                </a:ln>
                <a:solidFill>
                  <a:schemeClr val="tx1"/>
                </a:solidFill>
                <a:effectLst/>
                <a:uLnTx/>
                <a:uFillTx/>
                <a:latin typeface="+mn-lt"/>
                <a:ea typeface="+mn-ea"/>
                <a:cs typeface="+mn-cs"/>
              </a:rPr>
              <a:t>Applications Engineer, Power Systems</a:t>
            </a:r>
            <a:r>
              <a:rPr lang="en-US" dirty="0"/>
              <a:t> </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BSME – Purdue School of Engineering &amp; Technology</a:t>
            </a:r>
            <a:br>
              <a:rPr kumimoji="0" lang="en-US" sz="2000" b="0" i="0" u="none" strike="noStrike" kern="1200" cap="none" spc="0" normalizeH="0" baseline="0" noProof="0" dirty="0">
                <a:ln>
                  <a:noFill/>
                </a:ln>
                <a:solidFill>
                  <a:schemeClr val="tx1"/>
                </a:solidFill>
                <a:effectLst/>
                <a:uLnTx/>
                <a:uFillTx/>
                <a:latin typeface="+mn-lt"/>
                <a:ea typeface="+mn-ea"/>
                <a:cs typeface="+mn-cs"/>
              </a:rPr>
            </a:b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Company Background/About Me</a:t>
            </a:r>
          </a:p>
        </p:txBody>
      </p:sp>
    </p:spTree>
    <p:extLst>
      <p:ext uri="{BB962C8B-B14F-4D97-AF65-F5344CB8AC3E}">
        <p14:creationId xmlns:p14="http://schemas.microsoft.com/office/powerpoint/2010/main" val="219609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On-board Paralleling Concepts   </a:t>
            </a:r>
          </a:p>
        </p:txBody>
      </p:sp>
      <p:pic>
        <p:nvPicPr>
          <p:cNvPr id="6" name="Picture 5">
            <a:extLst>
              <a:ext uri="{FF2B5EF4-FFF2-40B4-BE49-F238E27FC236}">
                <a16:creationId xmlns:a16="http://schemas.microsoft.com/office/drawing/2014/main" id="{6A9332C0-E9C6-4392-A560-EF5B5BFC5DCB}"/>
              </a:ext>
            </a:extLst>
          </p:cNvPr>
          <p:cNvPicPr>
            <a:picLocks noChangeAspect="1"/>
          </p:cNvPicPr>
          <p:nvPr/>
        </p:nvPicPr>
        <p:blipFill>
          <a:blip r:embed="rId2"/>
          <a:stretch>
            <a:fillRect/>
          </a:stretch>
        </p:blipFill>
        <p:spPr>
          <a:xfrm>
            <a:off x="571500" y="2057400"/>
            <a:ext cx="8001000" cy="3612573"/>
          </a:xfrm>
          <a:prstGeom prst="rect">
            <a:avLst/>
          </a:prstGeom>
        </p:spPr>
      </p:pic>
    </p:spTree>
    <p:extLst>
      <p:ext uri="{BB962C8B-B14F-4D97-AF65-F5344CB8AC3E}">
        <p14:creationId xmlns:p14="http://schemas.microsoft.com/office/powerpoint/2010/main" val="212960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On-board Paralleling Concepts   </a:t>
            </a:r>
          </a:p>
        </p:txBody>
      </p:sp>
      <p:pic>
        <p:nvPicPr>
          <p:cNvPr id="2" name="Picture 1">
            <a:extLst>
              <a:ext uri="{FF2B5EF4-FFF2-40B4-BE49-F238E27FC236}">
                <a16:creationId xmlns:a16="http://schemas.microsoft.com/office/drawing/2014/main" id="{801B31BF-EE2D-4848-9990-09F6B94F88E1}"/>
              </a:ext>
            </a:extLst>
          </p:cNvPr>
          <p:cNvPicPr>
            <a:picLocks noChangeAspect="1"/>
          </p:cNvPicPr>
          <p:nvPr/>
        </p:nvPicPr>
        <p:blipFill>
          <a:blip r:embed="rId2"/>
          <a:stretch>
            <a:fillRect/>
          </a:stretch>
        </p:blipFill>
        <p:spPr>
          <a:xfrm>
            <a:off x="4572000" y="2133600"/>
            <a:ext cx="4267200" cy="3746308"/>
          </a:xfrm>
          <a:prstGeom prst="rect">
            <a:avLst/>
          </a:prstGeom>
        </p:spPr>
      </p:pic>
      <p:sp>
        <p:nvSpPr>
          <p:cNvPr id="3" name="TextBox 2">
            <a:extLst>
              <a:ext uri="{FF2B5EF4-FFF2-40B4-BE49-F238E27FC236}">
                <a16:creationId xmlns:a16="http://schemas.microsoft.com/office/drawing/2014/main" id="{5848B68B-CC91-47D9-BC9A-A5F58D6DD4B2}"/>
              </a:ext>
            </a:extLst>
          </p:cNvPr>
          <p:cNvSpPr txBox="1"/>
          <p:nvPr/>
        </p:nvSpPr>
        <p:spPr>
          <a:xfrm>
            <a:off x="152400" y="2286000"/>
            <a:ext cx="4267200" cy="3754874"/>
          </a:xfrm>
          <a:prstGeom prst="rect">
            <a:avLst/>
          </a:prstGeom>
          <a:noFill/>
        </p:spPr>
        <p:txBody>
          <a:bodyPr wrap="square" rtlCol="0">
            <a:spAutoFit/>
          </a:bodyPr>
          <a:lstStyle/>
          <a:p>
            <a:pPr marL="285750" indent="-285750">
              <a:buFont typeface="Arial" panose="020B0604020202020204" pitchFamily="34" charset="0"/>
              <a:buChar char="•"/>
            </a:pPr>
            <a:r>
              <a:rPr lang="en-US" sz="1400" b="1" dirty="0"/>
              <a:t>Paralleling takes place in the generator controllers</a:t>
            </a:r>
          </a:p>
          <a:p>
            <a:pPr marL="742950" lvl="1" indent="-285750">
              <a:buFont typeface="Arial" panose="020B0604020202020204" pitchFamily="34" charset="0"/>
              <a:buChar char="•"/>
            </a:pPr>
            <a:r>
              <a:rPr lang="en-US" sz="1400" i="1" dirty="0"/>
              <a:t>First-on logic</a:t>
            </a:r>
          </a:p>
          <a:p>
            <a:pPr marL="742950" lvl="1" indent="-285750">
              <a:buFont typeface="Arial" panose="020B0604020202020204" pitchFamily="34" charset="0"/>
              <a:buChar char="•"/>
            </a:pPr>
            <a:r>
              <a:rPr lang="en-US" sz="1400" i="1" dirty="0"/>
              <a:t>Automatic synchronizer</a:t>
            </a:r>
          </a:p>
          <a:p>
            <a:pPr marL="742950" lvl="1" indent="-285750">
              <a:buFont typeface="Arial" panose="020B0604020202020204" pitchFamily="34" charset="0"/>
              <a:buChar char="•"/>
            </a:pPr>
            <a:r>
              <a:rPr lang="en-US" sz="1400" i="1" dirty="0"/>
              <a:t>kW load and kVAR load sharing</a:t>
            </a:r>
          </a:p>
          <a:p>
            <a:pPr marL="742950" lvl="1" indent="-285750">
              <a:buFont typeface="Arial" panose="020B0604020202020204" pitchFamily="34" charset="0"/>
              <a:buChar char="•"/>
            </a:pPr>
            <a:r>
              <a:rPr lang="en-US" sz="1400" i="1" dirty="0"/>
              <a:t>Protective relays</a:t>
            </a:r>
          </a:p>
          <a:p>
            <a:pPr marL="742950" lvl="1" indent="-285750">
              <a:buFont typeface="Arial" panose="020B0604020202020204" pitchFamily="34" charset="0"/>
              <a:buChar char="•"/>
            </a:pPr>
            <a:r>
              <a:rPr lang="en-US" sz="1400" i="1" dirty="0"/>
              <a:t>Generator set control and protection</a:t>
            </a:r>
          </a:p>
          <a:p>
            <a:pPr marL="285750" indent="-285750">
              <a:buFont typeface="Arial" panose="020B0604020202020204" pitchFamily="34" charset="0"/>
              <a:buChar char="•"/>
            </a:pPr>
            <a:r>
              <a:rPr lang="en-US" sz="1400" b="1" dirty="0"/>
              <a:t>Paralleling and distribution breakers can be mounted on the gensets or in switchboard/switchgear</a:t>
            </a:r>
          </a:p>
          <a:p>
            <a:pPr marL="742950" lvl="1" indent="-285750">
              <a:buFont typeface="Arial" panose="020B0604020202020204" pitchFamily="34" charset="0"/>
              <a:buChar char="•"/>
            </a:pPr>
            <a:r>
              <a:rPr lang="en-US" sz="1400" i="1" dirty="0"/>
              <a:t>Electrically operated breakers used when mounted on genset</a:t>
            </a:r>
          </a:p>
          <a:p>
            <a:pPr marL="742950" lvl="1" indent="-285750">
              <a:buFont typeface="Arial" panose="020B0604020202020204" pitchFamily="34" charset="0"/>
              <a:buChar char="•"/>
            </a:pPr>
            <a:r>
              <a:rPr lang="en-US" sz="1400" i="1" dirty="0"/>
              <a:t>Fixed mounted breakers and electrically or manual operated breakers can be used in switchboards</a:t>
            </a:r>
            <a:endParaRPr lang="en-US" i="1" dirty="0"/>
          </a:p>
          <a:p>
            <a:pPr marL="285750" indent="-285750">
              <a:buFont typeface="Arial" panose="020B0604020202020204" pitchFamily="34" charset="0"/>
              <a:buChar char="•"/>
            </a:pPr>
            <a:r>
              <a:rPr lang="en-US" sz="1400" b="1" dirty="0"/>
              <a:t>Master control panel handles generator and load management, monitoring and metering</a:t>
            </a:r>
          </a:p>
        </p:txBody>
      </p:sp>
    </p:spTree>
    <p:extLst>
      <p:ext uri="{BB962C8B-B14F-4D97-AF65-F5344CB8AC3E}">
        <p14:creationId xmlns:p14="http://schemas.microsoft.com/office/powerpoint/2010/main" val="44160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On-board Paralleling Concepts   </a:t>
            </a:r>
          </a:p>
        </p:txBody>
      </p:sp>
      <p:sp>
        <p:nvSpPr>
          <p:cNvPr id="6" name="TextBox 5">
            <a:extLst>
              <a:ext uri="{FF2B5EF4-FFF2-40B4-BE49-F238E27FC236}">
                <a16:creationId xmlns:a16="http://schemas.microsoft.com/office/drawing/2014/main" id="{E7DFA005-602E-4371-843E-DEAD7945A41B}"/>
              </a:ext>
            </a:extLst>
          </p:cNvPr>
          <p:cNvSpPr txBox="1"/>
          <p:nvPr/>
        </p:nvSpPr>
        <p:spPr>
          <a:xfrm>
            <a:off x="1447800" y="2305200"/>
            <a:ext cx="5768111" cy="2092881"/>
          </a:xfrm>
          <a:prstGeom prst="rect">
            <a:avLst/>
          </a:prstGeom>
          <a:noFill/>
        </p:spPr>
        <p:txBody>
          <a:bodyPr wrap="square" rtlCol="0">
            <a:spAutoFit/>
          </a:bodyPr>
          <a:lstStyle/>
          <a:p>
            <a:r>
              <a:rPr lang="en-US" b="1" dirty="0"/>
              <a:t>BENEFITS</a:t>
            </a:r>
          </a:p>
          <a:p>
            <a:pPr marL="285750" indent="-285750">
              <a:buFont typeface="Arial" panose="020B0604020202020204" pitchFamily="34" charset="0"/>
              <a:buChar char="•"/>
            </a:pPr>
            <a:r>
              <a:rPr lang="en-US" sz="1600" dirty="0"/>
              <a:t>Smaller equipment footprint</a:t>
            </a:r>
          </a:p>
          <a:p>
            <a:pPr marL="742950" lvl="1" indent="-285750">
              <a:buFont typeface="Arial" panose="020B0604020202020204" pitchFamily="34" charset="0"/>
              <a:buChar char="•"/>
            </a:pPr>
            <a:r>
              <a:rPr lang="en-US" sz="1600" dirty="0"/>
              <a:t>No control sections for genset</a:t>
            </a:r>
          </a:p>
          <a:p>
            <a:pPr marL="285750" indent="-285750">
              <a:buFont typeface="Arial" panose="020B0604020202020204" pitchFamily="34" charset="0"/>
              <a:buChar char="•"/>
            </a:pPr>
            <a:r>
              <a:rPr lang="en-US" sz="1600" dirty="0"/>
              <a:t>Lower cost</a:t>
            </a:r>
          </a:p>
          <a:p>
            <a:pPr marL="285750" indent="-285750">
              <a:buFont typeface="Arial" panose="020B0604020202020204" pitchFamily="34" charset="0"/>
              <a:buChar char="•"/>
            </a:pPr>
            <a:r>
              <a:rPr lang="en-US" sz="1600" dirty="0"/>
              <a:t>Many paralleling applications simple enough on-board paralleling system can utilized</a:t>
            </a:r>
          </a:p>
          <a:p>
            <a:pPr marL="285750" indent="-285750">
              <a:buFont typeface="Arial" panose="020B0604020202020204" pitchFamily="34" charset="0"/>
              <a:buChar char="•"/>
            </a:pPr>
            <a:r>
              <a:rPr lang="en-US" sz="1600" dirty="0"/>
              <a:t>Simple design with fewer points of failure</a:t>
            </a:r>
          </a:p>
          <a:p>
            <a:pPr marL="285750" indent="-285750">
              <a:buFont typeface="Arial" panose="020B0604020202020204" pitchFamily="34" charset="0"/>
              <a:buChar char="•"/>
            </a:pPr>
            <a:r>
              <a:rPr lang="en-US" sz="1600" dirty="0"/>
              <a:t>Assembly to order product – shorter lead times</a:t>
            </a:r>
          </a:p>
        </p:txBody>
      </p:sp>
      <p:sp>
        <p:nvSpPr>
          <p:cNvPr id="7" name="TextBox 6">
            <a:extLst>
              <a:ext uri="{FF2B5EF4-FFF2-40B4-BE49-F238E27FC236}">
                <a16:creationId xmlns:a16="http://schemas.microsoft.com/office/drawing/2014/main" id="{ACB5B238-F9C1-4129-9497-9746E081EF62}"/>
              </a:ext>
            </a:extLst>
          </p:cNvPr>
          <p:cNvSpPr txBox="1"/>
          <p:nvPr/>
        </p:nvSpPr>
        <p:spPr>
          <a:xfrm>
            <a:off x="1447799" y="4648200"/>
            <a:ext cx="5768111" cy="1107996"/>
          </a:xfrm>
          <a:prstGeom prst="rect">
            <a:avLst/>
          </a:prstGeom>
          <a:noFill/>
        </p:spPr>
        <p:txBody>
          <a:bodyPr wrap="square" rtlCol="0">
            <a:spAutoFit/>
          </a:bodyPr>
          <a:lstStyle/>
          <a:p>
            <a:r>
              <a:rPr lang="en-US" b="1" dirty="0"/>
              <a:t>DRAWBACKS</a:t>
            </a:r>
          </a:p>
          <a:p>
            <a:pPr marL="285750" indent="-285750">
              <a:buFont typeface="Arial" panose="020B0604020202020204" pitchFamily="34" charset="0"/>
              <a:buChar char="•"/>
            </a:pPr>
            <a:r>
              <a:rPr lang="en-US" sz="1600" dirty="0"/>
              <a:t>Limited on customization</a:t>
            </a:r>
          </a:p>
          <a:p>
            <a:pPr marL="285750" indent="-285750">
              <a:buFont typeface="Arial" panose="020B0604020202020204" pitchFamily="34" charset="0"/>
              <a:buChar char="•"/>
            </a:pPr>
            <a:r>
              <a:rPr lang="en-US" sz="1600" dirty="0"/>
              <a:t>Not suitable for more complex system designs</a:t>
            </a:r>
          </a:p>
          <a:p>
            <a:pPr marL="285750" indent="-285750">
              <a:buFont typeface="Arial" panose="020B0604020202020204" pitchFamily="34" charset="0"/>
              <a:buChar char="•"/>
            </a:pPr>
            <a:r>
              <a:rPr lang="en-US" sz="1600" dirty="0"/>
              <a:t>May be difficult to integrate components</a:t>
            </a:r>
          </a:p>
        </p:txBody>
      </p:sp>
    </p:spTree>
    <p:extLst>
      <p:ext uri="{BB962C8B-B14F-4D97-AF65-F5344CB8AC3E}">
        <p14:creationId xmlns:p14="http://schemas.microsoft.com/office/powerpoint/2010/main" val="262424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Paralleling Best Practices   </a:t>
            </a:r>
          </a:p>
        </p:txBody>
      </p:sp>
      <p:sp>
        <p:nvSpPr>
          <p:cNvPr id="6" name="TextBox 5">
            <a:extLst>
              <a:ext uri="{FF2B5EF4-FFF2-40B4-BE49-F238E27FC236}">
                <a16:creationId xmlns:a16="http://schemas.microsoft.com/office/drawing/2014/main" id="{E7DFA005-602E-4371-843E-DEAD7945A41B}"/>
              </a:ext>
            </a:extLst>
          </p:cNvPr>
          <p:cNvSpPr txBox="1"/>
          <p:nvPr/>
        </p:nvSpPr>
        <p:spPr>
          <a:xfrm>
            <a:off x="304800" y="2209800"/>
            <a:ext cx="8534400" cy="3600986"/>
          </a:xfrm>
          <a:prstGeom prst="rect">
            <a:avLst/>
          </a:prstGeom>
          <a:noFill/>
        </p:spPr>
        <p:txBody>
          <a:bodyPr wrap="square" rtlCol="0">
            <a:spAutoFit/>
          </a:bodyPr>
          <a:lstStyle/>
          <a:p>
            <a:r>
              <a:rPr lang="en-US" dirty="0"/>
              <a:t>Smallest genset should be large enough to power all life safety and critical loads</a:t>
            </a:r>
          </a:p>
          <a:p>
            <a:pPr marL="742950" lvl="1" indent="-285750">
              <a:buFont typeface="Arial" panose="020B0604020202020204" pitchFamily="34" charset="0"/>
              <a:buChar char="•"/>
            </a:pPr>
            <a:r>
              <a:rPr lang="en-US" sz="1600" i="1" dirty="0"/>
              <a:t>Ensures that smallest genset to first close on the bus can take on these loads within 10 seconds</a:t>
            </a:r>
            <a:endParaRPr lang="en-US" sz="1400" i="1" dirty="0"/>
          </a:p>
          <a:p>
            <a:pPr lvl="1"/>
            <a:endParaRPr lang="en-US" sz="1600" dirty="0"/>
          </a:p>
          <a:p>
            <a:r>
              <a:rPr lang="en-US" dirty="0"/>
              <a:t>Diesel preferred fuel source</a:t>
            </a:r>
          </a:p>
          <a:p>
            <a:pPr marL="742950" lvl="1" indent="-285750">
              <a:buFont typeface="Arial" panose="020B0604020202020204" pitchFamily="34" charset="0"/>
              <a:buChar char="•"/>
            </a:pPr>
            <a:r>
              <a:rPr lang="en-US" sz="1600" i="1" dirty="0"/>
              <a:t>Better transient performance</a:t>
            </a:r>
          </a:p>
          <a:p>
            <a:pPr marL="742950" lvl="1" indent="-285750">
              <a:buFont typeface="Arial" panose="020B0604020202020204" pitchFamily="34" charset="0"/>
              <a:buChar char="•"/>
            </a:pPr>
            <a:r>
              <a:rPr lang="en-US" sz="1600" i="1" dirty="0"/>
              <a:t>Wider range of generator sizes</a:t>
            </a:r>
          </a:p>
          <a:p>
            <a:pPr marL="742950" lvl="1" indent="-285750">
              <a:buFont typeface="Arial" panose="020B0604020202020204" pitchFamily="34" charset="0"/>
              <a:buChar char="•"/>
            </a:pPr>
            <a:r>
              <a:rPr lang="en-US" sz="1600" i="1" dirty="0"/>
              <a:t>All units available to take load within 10 seconds at whereas larger natural gas units require more time to get up to speed</a:t>
            </a:r>
          </a:p>
          <a:p>
            <a:pPr marL="742950" lvl="1" indent="-285750">
              <a:buFont typeface="Arial" panose="020B0604020202020204" pitchFamily="34" charset="0"/>
              <a:buChar char="•"/>
            </a:pPr>
            <a:r>
              <a:rPr lang="en-US" sz="1600" i="1" dirty="0"/>
              <a:t>On site fuel supply, which may be required by code</a:t>
            </a:r>
          </a:p>
          <a:p>
            <a:pPr marL="742950" lvl="1" indent="-285750">
              <a:buFont typeface="Arial" panose="020B0604020202020204" pitchFamily="34" charset="0"/>
              <a:buChar char="•"/>
            </a:pPr>
            <a:endParaRPr lang="en-US" sz="1400" dirty="0"/>
          </a:p>
          <a:p>
            <a:r>
              <a:rPr lang="en-US" dirty="0"/>
              <a:t>Match new paralleled system generators with the same manufacturer</a:t>
            </a:r>
          </a:p>
          <a:p>
            <a:pPr marL="742950" lvl="1" indent="-285750">
              <a:buFont typeface="Arial" panose="020B0604020202020204" pitchFamily="34" charset="0"/>
              <a:buChar char="•"/>
            </a:pPr>
            <a:r>
              <a:rPr lang="en-US" sz="1600" i="1" dirty="0"/>
              <a:t>Provides continuity and compatibility</a:t>
            </a:r>
          </a:p>
          <a:p>
            <a:pPr marL="742950" lvl="1" indent="-285750">
              <a:buFont typeface="Arial" panose="020B0604020202020204" pitchFamily="34" charset="0"/>
              <a:buChar char="•"/>
            </a:pPr>
            <a:r>
              <a:rPr lang="en-US" sz="1600" i="1" dirty="0"/>
              <a:t>Enhances maintenance and simplifies operations</a:t>
            </a:r>
          </a:p>
        </p:txBody>
      </p:sp>
    </p:spTree>
    <p:extLst>
      <p:ext uri="{BB962C8B-B14F-4D97-AF65-F5344CB8AC3E}">
        <p14:creationId xmlns:p14="http://schemas.microsoft.com/office/powerpoint/2010/main" val="1735878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FA005-602E-4371-843E-DEAD7945A41B}"/>
              </a:ext>
            </a:extLst>
          </p:cNvPr>
          <p:cNvSpPr txBox="1"/>
          <p:nvPr/>
        </p:nvSpPr>
        <p:spPr>
          <a:xfrm>
            <a:off x="732671" y="2682316"/>
            <a:ext cx="2983199" cy="707886"/>
          </a:xfrm>
          <a:prstGeom prst="rect">
            <a:avLst/>
          </a:prstGeom>
          <a:noFill/>
        </p:spPr>
        <p:txBody>
          <a:bodyPr wrap="square" rtlCol="0">
            <a:spAutoFit/>
          </a:bodyPr>
          <a:lstStyle/>
          <a:p>
            <a:pPr algn="ctr"/>
            <a:r>
              <a:rPr lang="en-US" sz="4000" dirty="0">
                <a:solidFill>
                  <a:schemeClr val="accent3"/>
                </a:solidFill>
              </a:rPr>
              <a:t>Questions?</a:t>
            </a:r>
          </a:p>
        </p:txBody>
      </p:sp>
      <p:sp>
        <p:nvSpPr>
          <p:cNvPr id="2" name="TextBox 1">
            <a:extLst>
              <a:ext uri="{FF2B5EF4-FFF2-40B4-BE49-F238E27FC236}">
                <a16:creationId xmlns:a16="http://schemas.microsoft.com/office/drawing/2014/main" id="{6B09CC92-B0A3-458E-A076-45B77F1AEA5E}"/>
              </a:ext>
            </a:extLst>
          </p:cNvPr>
          <p:cNvSpPr txBox="1"/>
          <p:nvPr/>
        </p:nvSpPr>
        <p:spPr>
          <a:xfrm>
            <a:off x="990599" y="3867834"/>
            <a:ext cx="2467342" cy="646331"/>
          </a:xfrm>
          <a:prstGeom prst="rect">
            <a:avLst/>
          </a:prstGeom>
          <a:noFill/>
        </p:spPr>
        <p:txBody>
          <a:bodyPr wrap="none" rtlCol="0">
            <a:spAutoFit/>
          </a:bodyPr>
          <a:lstStyle/>
          <a:p>
            <a:r>
              <a:rPr lang="en-US" sz="3600" dirty="0">
                <a:solidFill>
                  <a:schemeClr val="accent3"/>
                </a:solidFill>
              </a:rPr>
              <a:t>Thank you!</a:t>
            </a:r>
          </a:p>
        </p:txBody>
      </p:sp>
      <p:pic>
        <p:nvPicPr>
          <p:cNvPr id="5" name="Picture 4" descr="BPS">
            <a:hlinkClick r:id="rId2"/>
            <a:extLst>
              <a:ext uri="{FF2B5EF4-FFF2-40B4-BE49-F238E27FC236}">
                <a16:creationId xmlns:a16="http://schemas.microsoft.com/office/drawing/2014/main" id="{546DA84B-3CBB-4447-A276-B8B02B0ED9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46865" y="2423637"/>
            <a:ext cx="1537317" cy="1225245"/>
          </a:xfrm>
          <a:prstGeom prst="rect">
            <a:avLst/>
          </a:prstGeom>
          <a:noFill/>
          <a:ln>
            <a:noFill/>
          </a:ln>
        </p:spPr>
      </p:pic>
      <p:sp>
        <p:nvSpPr>
          <p:cNvPr id="4" name="TextBox 3">
            <a:extLst>
              <a:ext uri="{FF2B5EF4-FFF2-40B4-BE49-F238E27FC236}">
                <a16:creationId xmlns:a16="http://schemas.microsoft.com/office/drawing/2014/main" id="{5A517A94-655A-4984-9B05-20394A55811D}"/>
              </a:ext>
            </a:extLst>
          </p:cNvPr>
          <p:cNvSpPr txBox="1"/>
          <p:nvPr/>
        </p:nvSpPr>
        <p:spPr>
          <a:xfrm>
            <a:off x="5810559" y="2423637"/>
            <a:ext cx="2676378" cy="1231106"/>
          </a:xfrm>
          <a:prstGeom prst="rect">
            <a:avLst/>
          </a:prstGeom>
          <a:noFill/>
        </p:spPr>
        <p:txBody>
          <a:bodyPr wrap="square" rtlCol="0">
            <a:spAutoFit/>
          </a:bodyPr>
          <a:lstStyle/>
          <a:p>
            <a:r>
              <a:rPr lang="en-US" sz="1400" b="1" dirty="0"/>
              <a:t>Josh Matthias</a:t>
            </a:r>
            <a:endParaRPr lang="en-US" sz="1400" dirty="0"/>
          </a:p>
          <a:p>
            <a:r>
              <a:rPr lang="en-US" sz="1200" i="1" dirty="0"/>
              <a:t>Applications Engineer</a:t>
            </a:r>
            <a:r>
              <a:rPr lang="en-US" sz="1200" dirty="0"/>
              <a:t> </a:t>
            </a:r>
          </a:p>
          <a:p>
            <a:r>
              <a:rPr lang="en-US" sz="1200" dirty="0"/>
              <a:t>Buckeye Power Sales</a:t>
            </a:r>
          </a:p>
          <a:p>
            <a:r>
              <a:rPr lang="en-US" sz="1200" dirty="0"/>
              <a:t>O: (317) 273-6715</a:t>
            </a:r>
          </a:p>
          <a:p>
            <a:r>
              <a:rPr lang="en-US" sz="1200" dirty="0"/>
              <a:t>M: (317) 671-0544</a:t>
            </a:r>
          </a:p>
          <a:p>
            <a:r>
              <a:rPr lang="en-US" sz="1200" u="sng" dirty="0">
                <a:hlinkClick r:id="rId4"/>
              </a:rPr>
              <a:t>jmatthias@BuckeyePowerSales.com</a:t>
            </a:r>
            <a:endParaRPr lang="en-US" sz="1200" dirty="0"/>
          </a:p>
        </p:txBody>
      </p:sp>
      <p:pic>
        <p:nvPicPr>
          <p:cNvPr id="7" name="Picture 6" descr="BPS">
            <a:hlinkClick r:id="rId2"/>
            <a:extLst>
              <a:ext uri="{FF2B5EF4-FFF2-40B4-BE49-F238E27FC236}">
                <a16:creationId xmlns:a16="http://schemas.microsoft.com/office/drawing/2014/main" id="{C4D4EC15-1F1F-4354-AA5A-8EBE56B6A5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46865" y="4196861"/>
            <a:ext cx="1537317" cy="1225245"/>
          </a:xfrm>
          <a:prstGeom prst="rect">
            <a:avLst/>
          </a:prstGeom>
          <a:noFill/>
          <a:ln>
            <a:noFill/>
          </a:ln>
        </p:spPr>
      </p:pic>
      <p:sp>
        <p:nvSpPr>
          <p:cNvPr id="8" name="Rectangle 7">
            <a:extLst>
              <a:ext uri="{FF2B5EF4-FFF2-40B4-BE49-F238E27FC236}">
                <a16:creationId xmlns:a16="http://schemas.microsoft.com/office/drawing/2014/main" id="{E2F90DB1-A1A0-49CA-A40A-D8FA5B02048C}"/>
              </a:ext>
            </a:extLst>
          </p:cNvPr>
          <p:cNvSpPr/>
          <p:nvPr/>
        </p:nvSpPr>
        <p:spPr>
          <a:xfrm>
            <a:off x="5810558" y="4191000"/>
            <a:ext cx="3104842" cy="1231106"/>
          </a:xfrm>
          <a:prstGeom prst="rect">
            <a:avLst/>
          </a:prstGeom>
        </p:spPr>
        <p:txBody>
          <a:bodyPr wrap="square">
            <a:spAutoFit/>
          </a:bodyPr>
          <a:lstStyle/>
          <a:p>
            <a:r>
              <a:rPr lang="en-US" sz="1400" b="1" i="1" dirty="0">
                <a:solidFill>
                  <a:srgbClr val="000000"/>
                </a:solidFill>
                <a:latin typeface="Arial" panose="020B0604020202020204" pitchFamily="34" charset="0"/>
                <a:ea typeface="Calibri" panose="020F0502020204030204" pitchFamily="34" charset="0"/>
              </a:rPr>
              <a:t>Joe Downs II</a:t>
            </a:r>
            <a:endParaRPr lang="en-US" sz="1400" dirty="0">
              <a:latin typeface="Calibri" panose="020F0502020204030204" pitchFamily="34" charset="0"/>
              <a:ea typeface="Calibri" panose="020F0502020204030204" pitchFamily="34" charset="0"/>
            </a:endParaRPr>
          </a:p>
          <a:p>
            <a:r>
              <a:rPr lang="en-US" sz="1200" i="1" dirty="0">
                <a:solidFill>
                  <a:srgbClr val="000000"/>
                </a:solidFill>
                <a:latin typeface="Arial" panose="020B0604020202020204" pitchFamily="34" charset="0"/>
                <a:ea typeface="Calibri" panose="020F0502020204030204" pitchFamily="34" charset="0"/>
              </a:rPr>
              <a:t>Switchgear Specialist/Operations Manager</a:t>
            </a:r>
            <a:endParaRPr lang="en-US" sz="1200" dirty="0">
              <a:latin typeface="Calibri" panose="020F0502020204030204" pitchFamily="34" charset="0"/>
              <a:ea typeface="Calibri" panose="020F0502020204030204" pitchFamily="34" charset="0"/>
            </a:endParaRPr>
          </a:p>
          <a:p>
            <a:r>
              <a:rPr lang="en-US" sz="1200" dirty="0">
                <a:solidFill>
                  <a:srgbClr val="000000"/>
                </a:solidFill>
                <a:latin typeface="Arial" panose="020B0604020202020204" pitchFamily="34" charset="0"/>
                <a:ea typeface="Calibri" panose="020F0502020204030204" pitchFamily="34" charset="0"/>
              </a:rPr>
              <a:t>Buckeye Power Sales</a:t>
            </a:r>
            <a:endParaRPr lang="en-US" sz="1200" dirty="0">
              <a:latin typeface="Calibri" panose="020F0502020204030204" pitchFamily="34" charset="0"/>
              <a:ea typeface="Calibri" panose="020F0502020204030204" pitchFamily="34" charset="0"/>
            </a:endParaRPr>
          </a:p>
          <a:p>
            <a:r>
              <a:rPr lang="en-US" sz="1200" dirty="0">
                <a:solidFill>
                  <a:srgbClr val="000000"/>
                </a:solidFill>
                <a:latin typeface="Arial" panose="020B0604020202020204" pitchFamily="34" charset="0"/>
                <a:ea typeface="Calibri" panose="020F0502020204030204" pitchFamily="34" charset="0"/>
              </a:rPr>
              <a:t>O: (513) 785-5550</a:t>
            </a:r>
            <a:endParaRPr lang="en-US" sz="1200" dirty="0">
              <a:latin typeface="Calibri" panose="020F0502020204030204" pitchFamily="34" charset="0"/>
              <a:ea typeface="Calibri" panose="020F0502020204030204" pitchFamily="34" charset="0"/>
            </a:endParaRPr>
          </a:p>
          <a:p>
            <a:r>
              <a:rPr lang="en-US" sz="1200" dirty="0">
                <a:solidFill>
                  <a:srgbClr val="000000"/>
                </a:solidFill>
                <a:latin typeface="Arial" panose="020B0604020202020204" pitchFamily="34" charset="0"/>
                <a:ea typeface="Calibri" panose="020F0502020204030204" pitchFamily="34" charset="0"/>
              </a:rPr>
              <a:t>M: (937) 604-1561</a:t>
            </a:r>
          </a:p>
          <a:p>
            <a:r>
              <a:rPr lang="en-US" sz="1200" dirty="0">
                <a:hlinkClick r:id="rId5"/>
              </a:rPr>
              <a:t>jdowns@buckeyepowersales.com</a:t>
            </a:r>
            <a:endParaRPr lang="en-US" sz="1200" dirty="0"/>
          </a:p>
        </p:txBody>
      </p:sp>
    </p:spTree>
    <p:extLst>
      <p:ext uri="{BB962C8B-B14F-4D97-AF65-F5344CB8AC3E}">
        <p14:creationId xmlns:p14="http://schemas.microsoft.com/office/powerpoint/2010/main" val="24862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6E5846-5396-4BC7-8687-75DA6B458158}"/>
              </a:ext>
            </a:extLst>
          </p:cNvPr>
          <p:cNvSpPr txBox="1">
            <a:spLocks noChangeArrowheads="1"/>
          </p:cNvSpPr>
          <p:nvPr/>
        </p:nvSpPr>
        <p:spPr>
          <a:xfrm>
            <a:off x="533400" y="2209800"/>
            <a:ext cx="7772400" cy="32766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lang="en-US" dirty="0"/>
              <a:t>Topics and learning objectives:</a:t>
            </a:r>
          </a:p>
          <a:p>
            <a:pPr marR="0" lvl="0" algn="l" defTabSz="914400" rtl="0" eaLnBrk="1" fontAlgn="auto" latinLnBrk="0" hangingPunct="1">
              <a:lnSpc>
                <a:spcPct val="100000"/>
              </a:lnSpc>
              <a:spcBef>
                <a:spcPct val="20000"/>
              </a:spcBef>
              <a:spcAft>
                <a:spcPts val="0"/>
              </a:spcAft>
              <a:buClrTx/>
              <a:buSzTx/>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Introduction and concepts for generator paralleling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u="none" strike="noStrike" kern="1200" cap="none" spc="0" normalizeH="0" baseline="0" noProof="0" dirty="0">
                <a:ln>
                  <a:noFill/>
                </a:ln>
                <a:solidFill>
                  <a:schemeClr val="tx1"/>
                </a:solidFill>
                <a:effectLst/>
                <a:uLnTx/>
                <a:uFillTx/>
                <a:latin typeface="+mn-lt"/>
                <a:ea typeface="+mn-ea"/>
                <a:cs typeface="+mn-cs"/>
              </a:rPr>
              <a:t>Paralleling generators for redundancy and capacity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i="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u="none" strike="noStrike" kern="1200" cap="none" spc="0" normalizeH="0" baseline="0" noProof="0" dirty="0">
                <a:ln>
                  <a:noFill/>
                </a:ln>
                <a:solidFill>
                  <a:schemeClr val="tx1"/>
                </a:solidFill>
                <a:effectLst/>
                <a:uLnTx/>
                <a:uFillTx/>
                <a:latin typeface="+mn-lt"/>
                <a:ea typeface="+mn-ea"/>
                <a:cs typeface="+mn-cs"/>
              </a:rPr>
              <a:t>On-board vs. Traditional Paralleling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i="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u="none" strike="noStrike" kern="1200" cap="none" spc="0" normalizeH="0" baseline="0" noProof="0" dirty="0">
                <a:ln>
                  <a:noFill/>
                </a:ln>
                <a:solidFill>
                  <a:schemeClr val="tx1"/>
                </a:solidFill>
                <a:effectLst/>
                <a:uLnTx/>
                <a:uFillTx/>
                <a:latin typeface="+mn-lt"/>
                <a:ea typeface="+mn-ea"/>
                <a:cs typeface="+mn-cs"/>
              </a:rPr>
              <a:t>Best practices and considerations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endParaRPr lang="en-US" sz="2400" dirty="0">
              <a:solidFill>
                <a:schemeClr val="bg2"/>
              </a:solidFill>
            </a:endParaRPr>
          </a:p>
        </p:txBody>
      </p:sp>
    </p:spTree>
    <p:extLst>
      <p:ext uri="{BB962C8B-B14F-4D97-AF65-F5344CB8AC3E}">
        <p14:creationId xmlns:p14="http://schemas.microsoft.com/office/powerpoint/2010/main" val="141641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Paralleling Concepts</a:t>
            </a:r>
          </a:p>
        </p:txBody>
      </p:sp>
      <p:pic>
        <p:nvPicPr>
          <p:cNvPr id="6" name="Picture 5">
            <a:extLst>
              <a:ext uri="{FF2B5EF4-FFF2-40B4-BE49-F238E27FC236}">
                <a16:creationId xmlns:a16="http://schemas.microsoft.com/office/drawing/2014/main" id="{4E2AF617-B35A-4560-ABF6-D7C2ABC18479}"/>
              </a:ext>
            </a:extLst>
          </p:cNvPr>
          <p:cNvPicPr>
            <a:picLocks noChangeAspect="1"/>
          </p:cNvPicPr>
          <p:nvPr/>
        </p:nvPicPr>
        <p:blipFill>
          <a:blip r:embed="rId2"/>
          <a:stretch>
            <a:fillRect/>
          </a:stretch>
        </p:blipFill>
        <p:spPr>
          <a:xfrm>
            <a:off x="4572000" y="2198077"/>
            <a:ext cx="4290482" cy="3480729"/>
          </a:xfrm>
          <a:prstGeom prst="rect">
            <a:avLst/>
          </a:prstGeom>
        </p:spPr>
      </p:pic>
      <p:sp>
        <p:nvSpPr>
          <p:cNvPr id="7" name="Rectangle 2">
            <a:extLst>
              <a:ext uri="{FF2B5EF4-FFF2-40B4-BE49-F238E27FC236}">
                <a16:creationId xmlns:a16="http://schemas.microsoft.com/office/drawing/2014/main" id="{01F8FD1E-AA90-46BB-89EB-AC9831C9F080}"/>
              </a:ext>
            </a:extLst>
          </p:cNvPr>
          <p:cNvSpPr txBox="1">
            <a:spLocks noChangeArrowheads="1"/>
          </p:cNvSpPr>
          <p:nvPr/>
        </p:nvSpPr>
        <p:spPr>
          <a:xfrm>
            <a:off x="533400" y="2462871"/>
            <a:ext cx="3810000" cy="3215935"/>
          </a:xfrm>
          <a:prstGeom prst="rect">
            <a:avLst/>
          </a:prstGeom>
        </p:spPr>
        <p:txBody>
          <a:bodyPr anchor="t"/>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Paralleling</a:t>
            </a:r>
          </a:p>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tabLst/>
              <a:defRPr/>
            </a:pPr>
            <a:r>
              <a:rPr lang="en-US" sz="1600" dirty="0"/>
              <a:t>Synchronous operation of two or more generator sets connected together on a common bus</a:t>
            </a:r>
          </a:p>
          <a:p>
            <a:pPr marR="0" lvl="0" algn="l" defTabSz="914400" rtl="0" eaLnBrk="1" fontAlgn="auto" latinLnBrk="0" hangingPunct="1">
              <a:spcBef>
                <a:spcPct val="20000"/>
              </a:spcBef>
              <a:spcAft>
                <a:spcPts val="0"/>
              </a:spcAft>
              <a:buClrTx/>
              <a:buSzTx/>
              <a:tabLst/>
              <a:defRPr/>
            </a:pPr>
            <a:endParaRPr lang="en-US" sz="1600" dirty="0"/>
          </a:p>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tabLst/>
              <a:defRPr/>
            </a:pPr>
            <a:r>
              <a:rPr lang="en-US" sz="1600" dirty="0"/>
              <a:t>Typically done to meet large load demands, provide reliability or both</a:t>
            </a:r>
          </a:p>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tabLst/>
              <a:defRPr/>
            </a:pPr>
            <a:endParaRPr lang="en-US" sz="1600" dirty="0"/>
          </a:p>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tabLst/>
              <a:defRPr/>
            </a:pPr>
            <a:r>
              <a:rPr lang="en-US" sz="1600" dirty="0"/>
              <a:t>Also possible to parallel to utility</a:t>
            </a:r>
          </a:p>
          <a:p>
            <a:pPr marL="800100" lvl="1" indent="-342900">
              <a:spcBef>
                <a:spcPct val="20000"/>
              </a:spcBef>
              <a:buFont typeface="Arial" panose="020B0604020202020204" pitchFamily="34" charset="0"/>
              <a:buChar char="•"/>
              <a:defRPr/>
            </a:pPr>
            <a:r>
              <a:rPr lang="en-US" sz="1600" dirty="0"/>
              <a:t>Peak shaving</a:t>
            </a:r>
          </a:p>
          <a:p>
            <a:pPr marL="800100" lvl="1" indent="-342900">
              <a:spcBef>
                <a:spcPct val="20000"/>
              </a:spcBef>
              <a:buFont typeface="Arial" panose="020B0604020202020204" pitchFamily="34" charset="0"/>
              <a:buChar char="•"/>
              <a:defRPr/>
            </a:pPr>
            <a:r>
              <a:rPr lang="en-US" sz="1600" dirty="0"/>
              <a:t>Base loading</a:t>
            </a:r>
          </a:p>
        </p:txBody>
      </p:sp>
    </p:spTree>
    <p:extLst>
      <p:ext uri="{BB962C8B-B14F-4D97-AF65-F5344CB8AC3E}">
        <p14:creationId xmlns:p14="http://schemas.microsoft.com/office/powerpoint/2010/main" val="376614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6E5846-5396-4BC7-8687-75DA6B458158}"/>
              </a:ext>
            </a:extLst>
          </p:cNvPr>
          <p:cNvSpPr txBox="1">
            <a:spLocks noChangeArrowheads="1"/>
          </p:cNvSpPr>
          <p:nvPr/>
        </p:nvSpPr>
        <p:spPr>
          <a:xfrm>
            <a:off x="457200" y="2133600"/>
            <a:ext cx="8229600" cy="3810000"/>
          </a:xfrm>
          <a:prstGeom prst="rect">
            <a:avLst/>
          </a:prstGeom>
        </p:spPr>
        <p:txBody>
          <a:bodyPr anchor="t"/>
          <a:lstStyle/>
          <a:p>
            <a:pPr marR="0" lvl="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Redundancy</a:t>
            </a:r>
          </a:p>
          <a:p>
            <a:pPr marL="342900" lvl="0" indent="-342900">
              <a:spcBef>
                <a:spcPct val="20000"/>
              </a:spcBef>
              <a:buFont typeface="Arial" panose="020B0604020202020204" pitchFamily="34" charset="0"/>
              <a:buChar char="•"/>
              <a:defRPr/>
            </a:pPr>
            <a:r>
              <a:rPr lang="en-US" sz="1400" dirty="0"/>
              <a:t>Increases reliability and availability </a:t>
            </a:r>
          </a:p>
          <a:p>
            <a:pPr marL="800100" lvl="1" indent="-342900">
              <a:spcBef>
                <a:spcPct val="20000"/>
              </a:spcBef>
              <a:buFont typeface="Arial" panose="020B0604020202020204" pitchFamily="34" charset="0"/>
              <a:buChar char="•"/>
              <a:defRPr/>
            </a:pPr>
            <a:r>
              <a:rPr lang="en-US" sz="1400" dirty="0"/>
              <a:t>N+1 generator scheme – 99.96% reliability</a:t>
            </a:r>
          </a:p>
          <a:p>
            <a:pPr marL="342900" indent="-342900">
              <a:spcBef>
                <a:spcPct val="20000"/>
              </a:spcBef>
              <a:buFont typeface="Arial" panose="020B0604020202020204" pitchFamily="34" charset="0"/>
              <a:buChar char="•"/>
              <a:defRPr/>
            </a:pPr>
            <a:r>
              <a:rPr lang="en-US" sz="1400" dirty="0"/>
              <a:t>Removes a single point of failure</a:t>
            </a:r>
          </a:p>
          <a:p>
            <a:pPr marR="0" lvl="0" algn="l" defTabSz="914400" rtl="0" eaLnBrk="1" fontAlgn="auto" latinLnBrk="0" hangingPunct="1">
              <a:spcBef>
                <a:spcPct val="20000"/>
              </a:spcBef>
              <a:spcAft>
                <a:spcPts val="0"/>
              </a:spcAft>
              <a:buClrTx/>
              <a:buSzTx/>
              <a:tabLst/>
              <a:defRPr/>
            </a:pPr>
            <a:r>
              <a:rPr lang="en-US" sz="1600" b="1" dirty="0"/>
              <a:t>Operational Flexibility</a:t>
            </a:r>
          </a:p>
          <a:p>
            <a:pPr marL="285750" marR="0" lvl="0" indent="-285750" algn="l" defTabSz="914400" rtl="0" eaLnBrk="1" fontAlgn="auto" latinLnBrk="0" hangingPunct="1">
              <a:spcBef>
                <a:spcPct val="20000"/>
              </a:spcBef>
              <a:spcAft>
                <a:spcPts val="0"/>
              </a:spcAft>
              <a:buClrTx/>
              <a:buSzTx/>
              <a:buFont typeface="Arial" panose="020B0604020202020204" pitchFamily="34" charset="0"/>
              <a:buChar char="•"/>
              <a:tabLst/>
              <a:defRPr/>
            </a:pPr>
            <a:r>
              <a:rPr lang="en-US" sz="1400" dirty="0"/>
              <a:t>Multiple gensets provide easier maintenance scheduling. One unit can be available to supply power to critical loads, while the others are offline for servicing.</a:t>
            </a:r>
          </a:p>
          <a:p>
            <a:pPr marL="285750" marR="0" lvl="0" indent="-285750" algn="l" defTabSz="914400" rtl="0" eaLnBrk="1" fontAlgn="auto" latinLnBrk="0" hangingPunct="1">
              <a:spcBef>
                <a:spcPct val="20000"/>
              </a:spcBef>
              <a:spcAft>
                <a:spcPts val="0"/>
              </a:spcAft>
              <a:buClrTx/>
              <a:buSzTx/>
              <a:buFont typeface="Arial" panose="020B0604020202020204" pitchFamily="34" charset="0"/>
              <a:buChar char="•"/>
              <a:tabLst/>
              <a:defRPr/>
            </a:pPr>
            <a:r>
              <a:rPr lang="en-US" sz="1400" dirty="0"/>
              <a:t>Utilization of all available resources. Some facilities have multiple gensets without them being paralleled. Should one genset fail, it would not be possible to utilize the other gensets on campus.</a:t>
            </a:r>
          </a:p>
          <a:p>
            <a:pPr marL="285750" marR="0" lvl="0" indent="-285750" algn="l" defTabSz="914400" rtl="0" eaLnBrk="1" fontAlgn="auto" latinLnBrk="0" hangingPunct="1">
              <a:spcBef>
                <a:spcPct val="20000"/>
              </a:spcBef>
              <a:spcAft>
                <a:spcPts val="0"/>
              </a:spcAft>
              <a:buClrTx/>
              <a:buSzTx/>
              <a:buFont typeface="Arial" panose="020B0604020202020204" pitchFamily="34" charset="0"/>
              <a:buChar char="•"/>
              <a:tabLst/>
              <a:defRPr/>
            </a:pPr>
            <a:r>
              <a:rPr lang="en-US" sz="1400" dirty="0"/>
              <a:t>Gensets can share load or run on intervals. This can improve fuel efficiency, prolong equipment life and reduce maintenance costs.</a:t>
            </a:r>
            <a:endParaRPr lang="en-US" sz="1200" dirty="0"/>
          </a:p>
          <a:p>
            <a:pPr marR="0" lvl="0" algn="l" defTabSz="914400" rtl="0" eaLnBrk="1" fontAlgn="auto" latinLnBrk="0" hangingPunct="1">
              <a:spcBef>
                <a:spcPct val="20000"/>
              </a:spcBef>
              <a:spcAft>
                <a:spcPts val="0"/>
              </a:spcAft>
              <a:buClrTx/>
              <a:buSzTx/>
              <a:tabLst/>
              <a:defRPr/>
            </a:pPr>
            <a:r>
              <a:rPr lang="en-US" sz="1600" b="1" dirty="0"/>
              <a:t>Expandability</a:t>
            </a:r>
          </a:p>
          <a:p>
            <a:pPr marL="285750" marR="0" lvl="0" indent="-285750" algn="l" defTabSz="914400" rtl="0" eaLnBrk="1" fontAlgn="auto" latinLnBrk="0" hangingPunct="1">
              <a:spcBef>
                <a:spcPct val="20000"/>
              </a:spcBef>
              <a:spcAft>
                <a:spcPts val="0"/>
              </a:spcAft>
              <a:buClrTx/>
              <a:buSzTx/>
              <a:buFont typeface="Arial" panose="020B0604020202020204" pitchFamily="34" charset="0"/>
              <a:buChar char="•"/>
              <a:tabLst/>
              <a:defRPr/>
            </a:pPr>
            <a:r>
              <a:rPr lang="en-US" sz="1400" dirty="0"/>
              <a:t>Paralleling generator systems inherently provides protection against facility growth and/or an increase in electrical demand. With a paralleled generator system in place, additional generator capacity or redundancy can be added as needed.</a:t>
            </a:r>
            <a:endParaRPr lang="en-US" sz="1600"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600" dirty="0"/>
          </a:p>
          <a:p>
            <a:pPr marR="0" lvl="0" algn="l" defTabSz="914400" rtl="0" eaLnBrk="1" fontAlgn="auto" latinLnBrk="0" hangingPunct="1">
              <a:lnSpc>
                <a:spcPct val="100000"/>
              </a:lnSpc>
              <a:spcBef>
                <a:spcPct val="20000"/>
              </a:spcBef>
              <a:spcAft>
                <a:spcPts val="0"/>
              </a:spcAft>
              <a:buClrTx/>
              <a:buSzTx/>
              <a:tabLst/>
              <a:defRPr/>
            </a:pPr>
            <a:br>
              <a:rPr kumimoji="0" lang="en-US" sz="2000" b="0" i="0" u="none" strike="noStrike" kern="1200" cap="none" spc="0" normalizeH="0" baseline="0" noProof="0" dirty="0">
                <a:ln>
                  <a:noFill/>
                </a:ln>
                <a:solidFill>
                  <a:schemeClr val="tx1"/>
                </a:solidFill>
                <a:effectLst/>
                <a:uLnTx/>
                <a:uFillTx/>
                <a:latin typeface="+mn-lt"/>
                <a:ea typeface="+mn-ea"/>
                <a:cs typeface="+mn-cs"/>
              </a:rPr>
            </a:b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Benefits and Considerations </a:t>
            </a:r>
          </a:p>
        </p:txBody>
      </p:sp>
    </p:spTree>
    <p:extLst>
      <p:ext uri="{BB962C8B-B14F-4D97-AF65-F5344CB8AC3E}">
        <p14:creationId xmlns:p14="http://schemas.microsoft.com/office/powerpoint/2010/main" val="221236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Redundancy vs. Capacity </a:t>
            </a:r>
          </a:p>
        </p:txBody>
      </p:sp>
      <p:pic>
        <p:nvPicPr>
          <p:cNvPr id="6" name="Picture 2">
            <a:extLst>
              <a:ext uri="{FF2B5EF4-FFF2-40B4-BE49-F238E27FC236}">
                <a16:creationId xmlns:a16="http://schemas.microsoft.com/office/drawing/2014/main" id="{A42B5D70-5427-4083-8DF7-CC08B58C30B1}"/>
              </a:ext>
            </a:extLst>
          </p:cNvPr>
          <p:cNvPicPr>
            <a:picLocks noChangeAspect="1" noChangeArrowheads="1"/>
          </p:cNvPicPr>
          <p:nvPr/>
        </p:nvPicPr>
        <p:blipFill>
          <a:blip r:embed="rId2" cstate="print"/>
          <a:srcRect/>
          <a:stretch>
            <a:fillRect/>
          </a:stretch>
        </p:blipFill>
        <p:spPr bwMode="auto">
          <a:xfrm>
            <a:off x="765809" y="2453618"/>
            <a:ext cx="1463240" cy="1221086"/>
          </a:xfrm>
          <a:prstGeom prst="rect">
            <a:avLst/>
          </a:prstGeom>
          <a:noFill/>
        </p:spPr>
      </p:pic>
      <p:sp>
        <p:nvSpPr>
          <p:cNvPr id="4" name="TextBox 3">
            <a:extLst>
              <a:ext uri="{FF2B5EF4-FFF2-40B4-BE49-F238E27FC236}">
                <a16:creationId xmlns:a16="http://schemas.microsoft.com/office/drawing/2014/main" id="{F497BDD7-8FDE-4AE5-A9A2-3F1240765052}"/>
              </a:ext>
            </a:extLst>
          </p:cNvPr>
          <p:cNvSpPr txBox="1"/>
          <p:nvPr/>
        </p:nvSpPr>
        <p:spPr>
          <a:xfrm>
            <a:off x="228599" y="2069068"/>
            <a:ext cx="5573962" cy="338554"/>
          </a:xfrm>
          <a:prstGeom prst="rect">
            <a:avLst/>
          </a:prstGeom>
          <a:noFill/>
        </p:spPr>
        <p:txBody>
          <a:bodyPr wrap="none" rtlCol="0">
            <a:spAutoFit/>
          </a:bodyPr>
          <a:lstStyle/>
          <a:p>
            <a:r>
              <a:rPr lang="en-US" sz="1600" dirty="0"/>
              <a:t>Redundancy (N+1): Each generator can support entire load</a:t>
            </a:r>
          </a:p>
        </p:txBody>
      </p:sp>
      <p:sp>
        <p:nvSpPr>
          <p:cNvPr id="9" name="TextBox 8">
            <a:extLst>
              <a:ext uri="{FF2B5EF4-FFF2-40B4-BE49-F238E27FC236}">
                <a16:creationId xmlns:a16="http://schemas.microsoft.com/office/drawing/2014/main" id="{5543455B-A8B2-4659-B1BB-E95D4C8CEA73}"/>
              </a:ext>
            </a:extLst>
          </p:cNvPr>
          <p:cNvSpPr txBox="1"/>
          <p:nvPr/>
        </p:nvSpPr>
        <p:spPr>
          <a:xfrm>
            <a:off x="228599" y="4157984"/>
            <a:ext cx="6377067" cy="338554"/>
          </a:xfrm>
          <a:prstGeom prst="rect">
            <a:avLst/>
          </a:prstGeom>
          <a:noFill/>
        </p:spPr>
        <p:txBody>
          <a:bodyPr wrap="square" rtlCol="0">
            <a:spAutoFit/>
          </a:bodyPr>
          <a:lstStyle/>
          <a:p>
            <a:r>
              <a:rPr lang="en-US" sz="1600" dirty="0"/>
              <a:t>Capacity: Multiple units paralleled together to meet load demand</a:t>
            </a:r>
          </a:p>
        </p:txBody>
      </p:sp>
      <p:sp>
        <p:nvSpPr>
          <p:cNvPr id="10" name="Plus Sign 9">
            <a:extLst>
              <a:ext uri="{FF2B5EF4-FFF2-40B4-BE49-F238E27FC236}">
                <a16:creationId xmlns:a16="http://schemas.microsoft.com/office/drawing/2014/main" id="{B527683E-C3D0-4534-B50F-58F354E4947A}"/>
              </a:ext>
            </a:extLst>
          </p:cNvPr>
          <p:cNvSpPr/>
          <p:nvPr/>
        </p:nvSpPr>
        <p:spPr>
          <a:xfrm>
            <a:off x="2090410" y="4905910"/>
            <a:ext cx="457200" cy="419792"/>
          </a:xfrm>
          <a:prstGeom prst="mathPlus">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0D9C22-CBFC-408E-95F0-BA3F24E96D00}"/>
              </a:ext>
            </a:extLst>
          </p:cNvPr>
          <p:cNvSpPr/>
          <p:nvPr/>
        </p:nvSpPr>
        <p:spPr>
          <a:xfrm>
            <a:off x="5486400" y="2873661"/>
            <a:ext cx="1531188" cy="381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MW Load</a:t>
            </a:r>
          </a:p>
        </p:txBody>
      </p:sp>
      <p:sp>
        <p:nvSpPr>
          <p:cNvPr id="14" name="TextBox 13">
            <a:extLst>
              <a:ext uri="{FF2B5EF4-FFF2-40B4-BE49-F238E27FC236}">
                <a16:creationId xmlns:a16="http://schemas.microsoft.com/office/drawing/2014/main" id="{8660150B-7CA3-4A37-8538-94932EC671C3}"/>
              </a:ext>
            </a:extLst>
          </p:cNvPr>
          <p:cNvSpPr txBox="1"/>
          <p:nvPr/>
        </p:nvSpPr>
        <p:spPr>
          <a:xfrm>
            <a:off x="1203919" y="3674704"/>
            <a:ext cx="587020" cy="276999"/>
          </a:xfrm>
          <a:prstGeom prst="rect">
            <a:avLst/>
          </a:prstGeom>
          <a:noFill/>
          <a:ln>
            <a:solidFill>
              <a:schemeClr val="tx1"/>
            </a:solidFill>
          </a:ln>
        </p:spPr>
        <p:txBody>
          <a:bodyPr wrap="none" rtlCol="0">
            <a:spAutoFit/>
          </a:bodyPr>
          <a:lstStyle/>
          <a:p>
            <a:r>
              <a:rPr lang="en-US" sz="1200" b="1" dirty="0"/>
              <a:t>1 MW</a:t>
            </a:r>
          </a:p>
        </p:txBody>
      </p:sp>
      <p:sp>
        <p:nvSpPr>
          <p:cNvPr id="15" name="TextBox 14">
            <a:extLst>
              <a:ext uri="{FF2B5EF4-FFF2-40B4-BE49-F238E27FC236}">
                <a16:creationId xmlns:a16="http://schemas.microsoft.com/office/drawing/2014/main" id="{EDFFF208-769B-46A3-8BC8-5E39B2951BB4}"/>
              </a:ext>
            </a:extLst>
          </p:cNvPr>
          <p:cNvSpPr txBox="1"/>
          <p:nvPr/>
        </p:nvSpPr>
        <p:spPr>
          <a:xfrm>
            <a:off x="2970904" y="3675231"/>
            <a:ext cx="587020" cy="276999"/>
          </a:xfrm>
          <a:prstGeom prst="rect">
            <a:avLst/>
          </a:prstGeom>
          <a:noFill/>
          <a:ln>
            <a:solidFill>
              <a:schemeClr val="tx1"/>
            </a:solidFill>
          </a:ln>
        </p:spPr>
        <p:txBody>
          <a:bodyPr wrap="none" rtlCol="0">
            <a:spAutoFit/>
          </a:bodyPr>
          <a:lstStyle/>
          <a:p>
            <a:r>
              <a:rPr lang="en-US" sz="1200" b="1" dirty="0"/>
              <a:t>1 MW</a:t>
            </a:r>
          </a:p>
        </p:txBody>
      </p:sp>
      <p:sp>
        <p:nvSpPr>
          <p:cNvPr id="16" name="TextBox 15">
            <a:extLst>
              <a:ext uri="{FF2B5EF4-FFF2-40B4-BE49-F238E27FC236}">
                <a16:creationId xmlns:a16="http://schemas.microsoft.com/office/drawing/2014/main" id="{59C7C561-5F59-47CA-AF2D-55482B8EE7FB}"/>
              </a:ext>
            </a:extLst>
          </p:cNvPr>
          <p:cNvSpPr txBox="1"/>
          <p:nvPr/>
        </p:nvSpPr>
        <p:spPr>
          <a:xfrm>
            <a:off x="1016775" y="5853884"/>
            <a:ext cx="713657" cy="276999"/>
          </a:xfrm>
          <a:prstGeom prst="rect">
            <a:avLst/>
          </a:prstGeom>
          <a:noFill/>
          <a:ln>
            <a:solidFill>
              <a:schemeClr val="tx1"/>
            </a:solidFill>
          </a:ln>
        </p:spPr>
        <p:txBody>
          <a:bodyPr wrap="none" rtlCol="0">
            <a:spAutoFit/>
          </a:bodyPr>
          <a:lstStyle/>
          <a:p>
            <a:r>
              <a:rPr lang="en-US" sz="1200" b="1" dirty="0"/>
              <a:t>500 kW</a:t>
            </a:r>
          </a:p>
        </p:txBody>
      </p:sp>
      <p:sp>
        <p:nvSpPr>
          <p:cNvPr id="17" name="TextBox 16">
            <a:extLst>
              <a:ext uri="{FF2B5EF4-FFF2-40B4-BE49-F238E27FC236}">
                <a16:creationId xmlns:a16="http://schemas.microsoft.com/office/drawing/2014/main" id="{EFE7D4CE-754C-4C5A-8BE0-8A61FB65D19B}"/>
              </a:ext>
            </a:extLst>
          </p:cNvPr>
          <p:cNvSpPr txBox="1"/>
          <p:nvPr/>
        </p:nvSpPr>
        <p:spPr>
          <a:xfrm>
            <a:off x="2830216" y="5853883"/>
            <a:ext cx="713657" cy="276999"/>
          </a:xfrm>
          <a:prstGeom prst="rect">
            <a:avLst/>
          </a:prstGeom>
          <a:noFill/>
          <a:ln>
            <a:solidFill>
              <a:schemeClr val="tx1"/>
            </a:solidFill>
          </a:ln>
        </p:spPr>
        <p:txBody>
          <a:bodyPr wrap="none" rtlCol="0">
            <a:spAutoFit/>
          </a:bodyPr>
          <a:lstStyle/>
          <a:p>
            <a:r>
              <a:rPr lang="en-US" sz="1200" b="1" dirty="0"/>
              <a:t>500 kW</a:t>
            </a:r>
          </a:p>
        </p:txBody>
      </p:sp>
      <p:sp>
        <p:nvSpPr>
          <p:cNvPr id="18" name="Arrow: Right 17">
            <a:extLst>
              <a:ext uri="{FF2B5EF4-FFF2-40B4-BE49-F238E27FC236}">
                <a16:creationId xmlns:a16="http://schemas.microsoft.com/office/drawing/2014/main" id="{CD156A45-60E1-49A8-9B29-E65F47CB790F}"/>
              </a:ext>
            </a:extLst>
          </p:cNvPr>
          <p:cNvSpPr/>
          <p:nvPr/>
        </p:nvSpPr>
        <p:spPr>
          <a:xfrm>
            <a:off x="4423603" y="5051592"/>
            <a:ext cx="598714" cy="212940"/>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47B960A-94F8-47B8-9716-7C0D35BA5F29}"/>
              </a:ext>
            </a:extLst>
          </p:cNvPr>
          <p:cNvSpPr/>
          <p:nvPr/>
        </p:nvSpPr>
        <p:spPr>
          <a:xfrm>
            <a:off x="5486400" y="4963900"/>
            <a:ext cx="1531188" cy="381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MW Load</a:t>
            </a:r>
          </a:p>
        </p:txBody>
      </p:sp>
      <p:pic>
        <p:nvPicPr>
          <p:cNvPr id="20" name="Picture 2">
            <a:extLst>
              <a:ext uri="{FF2B5EF4-FFF2-40B4-BE49-F238E27FC236}">
                <a16:creationId xmlns:a16="http://schemas.microsoft.com/office/drawing/2014/main" id="{318C2A7B-5AAF-4F0E-A8A1-C283B2D97667}"/>
              </a:ext>
            </a:extLst>
          </p:cNvPr>
          <p:cNvPicPr>
            <a:picLocks noChangeAspect="1" noChangeArrowheads="1"/>
          </p:cNvPicPr>
          <p:nvPr/>
        </p:nvPicPr>
        <p:blipFill>
          <a:blip r:embed="rId2" cstate="print"/>
          <a:srcRect/>
          <a:stretch>
            <a:fillRect/>
          </a:stretch>
        </p:blipFill>
        <p:spPr bwMode="auto">
          <a:xfrm>
            <a:off x="641983" y="4550866"/>
            <a:ext cx="1463242" cy="1221087"/>
          </a:xfrm>
          <a:prstGeom prst="rect">
            <a:avLst/>
          </a:prstGeom>
          <a:noFill/>
        </p:spPr>
      </p:pic>
      <p:pic>
        <p:nvPicPr>
          <p:cNvPr id="21" name="Picture 2">
            <a:extLst>
              <a:ext uri="{FF2B5EF4-FFF2-40B4-BE49-F238E27FC236}">
                <a16:creationId xmlns:a16="http://schemas.microsoft.com/office/drawing/2014/main" id="{E2AAB9ED-0FF8-4FA6-990E-8D7133FD92E1}"/>
              </a:ext>
            </a:extLst>
          </p:cNvPr>
          <p:cNvPicPr>
            <a:picLocks noChangeAspect="1" noChangeArrowheads="1"/>
          </p:cNvPicPr>
          <p:nvPr/>
        </p:nvPicPr>
        <p:blipFill>
          <a:blip r:embed="rId2" cstate="print"/>
          <a:srcRect/>
          <a:stretch>
            <a:fillRect/>
          </a:stretch>
        </p:blipFill>
        <p:spPr bwMode="auto">
          <a:xfrm>
            <a:off x="2532794" y="4550866"/>
            <a:ext cx="1463240" cy="1221087"/>
          </a:xfrm>
          <a:prstGeom prst="rect">
            <a:avLst/>
          </a:prstGeom>
          <a:noFill/>
        </p:spPr>
      </p:pic>
      <p:sp>
        <p:nvSpPr>
          <p:cNvPr id="23" name="Arrow: Right 22">
            <a:extLst>
              <a:ext uri="{FF2B5EF4-FFF2-40B4-BE49-F238E27FC236}">
                <a16:creationId xmlns:a16="http://schemas.microsoft.com/office/drawing/2014/main" id="{C4BD003A-6C89-4FFE-AA9D-D28E3592E764}"/>
              </a:ext>
            </a:extLst>
          </p:cNvPr>
          <p:cNvSpPr/>
          <p:nvPr/>
        </p:nvSpPr>
        <p:spPr>
          <a:xfrm>
            <a:off x="4423603" y="2963393"/>
            <a:ext cx="598714" cy="212940"/>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880AAD97-737F-45E8-9760-EF0197588F95}"/>
              </a:ext>
            </a:extLst>
          </p:cNvPr>
          <p:cNvPicPr>
            <a:picLocks noChangeAspect="1" noChangeArrowheads="1"/>
          </p:cNvPicPr>
          <p:nvPr/>
        </p:nvPicPr>
        <p:blipFill>
          <a:blip r:embed="rId2" cstate="print"/>
          <a:srcRect/>
          <a:stretch>
            <a:fillRect/>
          </a:stretch>
        </p:blipFill>
        <p:spPr bwMode="auto">
          <a:xfrm>
            <a:off x="2685512" y="2453617"/>
            <a:ext cx="1463240" cy="1221087"/>
          </a:xfrm>
          <a:prstGeom prst="rect">
            <a:avLst/>
          </a:prstGeom>
          <a:noFill/>
        </p:spPr>
      </p:pic>
      <p:sp>
        <p:nvSpPr>
          <p:cNvPr id="26" name="TextBox 25">
            <a:extLst>
              <a:ext uri="{FF2B5EF4-FFF2-40B4-BE49-F238E27FC236}">
                <a16:creationId xmlns:a16="http://schemas.microsoft.com/office/drawing/2014/main" id="{520AB0DA-7005-4521-A9D8-FE1011529219}"/>
              </a:ext>
            </a:extLst>
          </p:cNvPr>
          <p:cNvSpPr txBox="1"/>
          <p:nvPr/>
        </p:nvSpPr>
        <p:spPr>
          <a:xfrm>
            <a:off x="7162800" y="4684355"/>
            <a:ext cx="1828800" cy="954107"/>
          </a:xfrm>
          <a:prstGeom prst="rect">
            <a:avLst/>
          </a:prstGeom>
          <a:noFill/>
        </p:spPr>
        <p:txBody>
          <a:bodyPr wrap="square" rtlCol="0">
            <a:spAutoFit/>
          </a:bodyPr>
          <a:lstStyle/>
          <a:p>
            <a:r>
              <a:rPr lang="en-US" sz="1400" dirty="0"/>
              <a:t>Note: Redundancy (N+1) can be also achieved by adding another 500kW unit.</a:t>
            </a:r>
          </a:p>
        </p:txBody>
      </p:sp>
    </p:spTree>
    <p:extLst>
      <p:ext uri="{BB962C8B-B14F-4D97-AF65-F5344CB8AC3E}">
        <p14:creationId xmlns:p14="http://schemas.microsoft.com/office/powerpoint/2010/main" val="54041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Redundancy Requirements</a:t>
            </a:r>
          </a:p>
        </p:txBody>
      </p:sp>
      <p:sp>
        <p:nvSpPr>
          <p:cNvPr id="3" name="TextBox 2">
            <a:extLst>
              <a:ext uri="{FF2B5EF4-FFF2-40B4-BE49-F238E27FC236}">
                <a16:creationId xmlns:a16="http://schemas.microsoft.com/office/drawing/2014/main" id="{E472D366-725B-4AFA-9A21-D58A924697D0}"/>
              </a:ext>
            </a:extLst>
          </p:cNvPr>
          <p:cNvSpPr txBox="1"/>
          <p:nvPr/>
        </p:nvSpPr>
        <p:spPr>
          <a:xfrm flipH="1">
            <a:off x="342900" y="2155150"/>
            <a:ext cx="8458200" cy="923330"/>
          </a:xfrm>
          <a:prstGeom prst="rect">
            <a:avLst/>
          </a:prstGeom>
          <a:noFill/>
        </p:spPr>
        <p:txBody>
          <a:bodyPr wrap="square" rtlCol="0">
            <a:spAutoFit/>
          </a:bodyPr>
          <a:lstStyle/>
          <a:p>
            <a:r>
              <a:rPr lang="en-US" dirty="0"/>
              <a:t>Consider whether redundancy is needed for the entire facility or critical loads only. It’s possible to have one large generator that can support the entire facility and utilize a smaller generator for only critical loads.</a:t>
            </a:r>
          </a:p>
        </p:txBody>
      </p:sp>
      <p:sp>
        <p:nvSpPr>
          <p:cNvPr id="22" name="Rectangle 21">
            <a:extLst>
              <a:ext uri="{FF2B5EF4-FFF2-40B4-BE49-F238E27FC236}">
                <a16:creationId xmlns:a16="http://schemas.microsoft.com/office/drawing/2014/main" id="{64576AFE-5C2A-42C5-97A0-059BDCFE8FA7}"/>
              </a:ext>
            </a:extLst>
          </p:cNvPr>
          <p:cNvSpPr/>
          <p:nvPr/>
        </p:nvSpPr>
        <p:spPr>
          <a:xfrm>
            <a:off x="4724202" y="3511948"/>
            <a:ext cx="1524000" cy="6096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Facility Load</a:t>
            </a:r>
          </a:p>
          <a:p>
            <a:pPr algn="ctr"/>
            <a:r>
              <a:rPr lang="en-US" dirty="0"/>
              <a:t>900 kW</a:t>
            </a:r>
          </a:p>
        </p:txBody>
      </p:sp>
      <p:sp>
        <p:nvSpPr>
          <p:cNvPr id="24" name="Rectangle 23">
            <a:extLst>
              <a:ext uri="{FF2B5EF4-FFF2-40B4-BE49-F238E27FC236}">
                <a16:creationId xmlns:a16="http://schemas.microsoft.com/office/drawing/2014/main" id="{51166F09-B071-4F29-99C1-993B0C9538A1}"/>
              </a:ext>
            </a:extLst>
          </p:cNvPr>
          <p:cNvSpPr/>
          <p:nvPr/>
        </p:nvSpPr>
        <p:spPr>
          <a:xfrm>
            <a:off x="4724202" y="4592678"/>
            <a:ext cx="1524000" cy="6096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Critical Load</a:t>
            </a:r>
          </a:p>
          <a:p>
            <a:pPr algn="ctr"/>
            <a:r>
              <a:rPr lang="en-US" dirty="0"/>
              <a:t>100kW</a:t>
            </a:r>
          </a:p>
        </p:txBody>
      </p:sp>
      <p:pic>
        <p:nvPicPr>
          <p:cNvPr id="26" name="Picture 2">
            <a:extLst>
              <a:ext uri="{FF2B5EF4-FFF2-40B4-BE49-F238E27FC236}">
                <a16:creationId xmlns:a16="http://schemas.microsoft.com/office/drawing/2014/main" id="{C0454B3C-483D-4167-AD89-28F7AD4D9865}"/>
              </a:ext>
            </a:extLst>
          </p:cNvPr>
          <p:cNvPicPr>
            <a:picLocks noChangeAspect="1" noChangeArrowheads="1"/>
          </p:cNvPicPr>
          <p:nvPr/>
        </p:nvPicPr>
        <p:blipFill>
          <a:blip r:embed="rId2" cstate="print"/>
          <a:srcRect/>
          <a:stretch>
            <a:fillRect/>
          </a:stretch>
        </p:blipFill>
        <p:spPr bwMode="auto">
          <a:xfrm>
            <a:off x="1447800" y="3203922"/>
            <a:ext cx="1463240" cy="1221086"/>
          </a:xfrm>
          <a:prstGeom prst="rect">
            <a:avLst/>
          </a:prstGeom>
          <a:noFill/>
        </p:spPr>
      </p:pic>
      <p:sp>
        <p:nvSpPr>
          <p:cNvPr id="27" name="TextBox 26">
            <a:extLst>
              <a:ext uri="{FF2B5EF4-FFF2-40B4-BE49-F238E27FC236}">
                <a16:creationId xmlns:a16="http://schemas.microsoft.com/office/drawing/2014/main" id="{B7B0F5C3-282F-415E-AF51-6F14C198D396}"/>
              </a:ext>
            </a:extLst>
          </p:cNvPr>
          <p:cNvSpPr txBox="1"/>
          <p:nvPr/>
        </p:nvSpPr>
        <p:spPr>
          <a:xfrm>
            <a:off x="1885910" y="4454179"/>
            <a:ext cx="587020" cy="276999"/>
          </a:xfrm>
          <a:prstGeom prst="rect">
            <a:avLst/>
          </a:prstGeom>
          <a:noFill/>
          <a:ln>
            <a:solidFill>
              <a:schemeClr val="tx1"/>
            </a:solidFill>
          </a:ln>
        </p:spPr>
        <p:txBody>
          <a:bodyPr wrap="none" rtlCol="0">
            <a:spAutoFit/>
          </a:bodyPr>
          <a:lstStyle/>
          <a:p>
            <a:r>
              <a:rPr lang="en-US" sz="1200" b="1" dirty="0"/>
              <a:t>1 MW</a:t>
            </a:r>
          </a:p>
        </p:txBody>
      </p:sp>
      <p:cxnSp>
        <p:nvCxnSpPr>
          <p:cNvPr id="8" name="Straight Arrow Connector 7">
            <a:extLst>
              <a:ext uri="{FF2B5EF4-FFF2-40B4-BE49-F238E27FC236}">
                <a16:creationId xmlns:a16="http://schemas.microsoft.com/office/drawing/2014/main" id="{D19FB171-B557-4BEF-B707-AA98A0F1B009}"/>
              </a:ext>
            </a:extLst>
          </p:cNvPr>
          <p:cNvCxnSpPr>
            <a:cxnSpLocks/>
            <a:stCxn id="26" idx="3"/>
            <a:endCxn id="22" idx="1"/>
          </p:cNvCxnSpPr>
          <p:nvPr/>
        </p:nvCxnSpPr>
        <p:spPr>
          <a:xfrm>
            <a:off x="2911040" y="3814465"/>
            <a:ext cx="1813162" cy="22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FD75AC68-9F74-4BC4-9630-86FEA5866005}"/>
              </a:ext>
            </a:extLst>
          </p:cNvPr>
          <p:cNvCxnSpPr>
            <a:cxnSpLocks/>
            <a:stCxn id="26" idx="3"/>
            <a:endCxn id="24" idx="1"/>
          </p:cNvCxnSpPr>
          <p:nvPr/>
        </p:nvCxnSpPr>
        <p:spPr>
          <a:xfrm>
            <a:off x="2911040" y="3814465"/>
            <a:ext cx="1813162" cy="1083013"/>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2">
            <a:extLst>
              <a:ext uri="{FF2B5EF4-FFF2-40B4-BE49-F238E27FC236}">
                <a16:creationId xmlns:a16="http://schemas.microsoft.com/office/drawing/2014/main" id="{E699FAA6-8FA7-466A-83C6-7F66C7ECD782}"/>
              </a:ext>
            </a:extLst>
          </p:cNvPr>
          <p:cNvPicPr>
            <a:picLocks noChangeAspect="1" noChangeArrowheads="1"/>
          </p:cNvPicPr>
          <p:nvPr/>
        </p:nvPicPr>
        <p:blipFill>
          <a:blip r:embed="rId2" cstate="print"/>
          <a:srcRect/>
          <a:stretch>
            <a:fillRect/>
          </a:stretch>
        </p:blipFill>
        <p:spPr bwMode="auto">
          <a:xfrm>
            <a:off x="1447800" y="4827641"/>
            <a:ext cx="1463240" cy="1221086"/>
          </a:xfrm>
          <a:prstGeom prst="rect">
            <a:avLst/>
          </a:prstGeom>
          <a:noFill/>
        </p:spPr>
      </p:pic>
      <p:sp>
        <p:nvSpPr>
          <p:cNvPr id="33" name="TextBox 32">
            <a:extLst>
              <a:ext uri="{FF2B5EF4-FFF2-40B4-BE49-F238E27FC236}">
                <a16:creationId xmlns:a16="http://schemas.microsoft.com/office/drawing/2014/main" id="{51FDE442-96BB-4082-A7B1-93ACCDA145FE}"/>
              </a:ext>
            </a:extLst>
          </p:cNvPr>
          <p:cNvSpPr txBox="1"/>
          <p:nvPr/>
        </p:nvSpPr>
        <p:spPr>
          <a:xfrm>
            <a:off x="1822591" y="6029337"/>
            <a:ext cx="713657" cy="276999"/>
          </a:xfrm>
          <a:prstGeom prst="rect">
            <a:avLst/>
          </a:prstGeom>
          <a:noFill/>
          <a:ln>
            <a:solidFill>
              <a:schemeClr val="tx1"/>
            </a:solidFill>
          </a:ln>
        </p:spPr>
        <p:txBody>
          <a:bodyPr wrap="none" rtlCol="0">
            <a:spAutoFit/>
          </a:bodyPr>
          <a:lstStyle/>
          <a:p>
            <a:r>
              <a:rPr lang="en-US" sz="1200" b="1" dirty="0"/>
              <a:t>100 kW</a:t>
            </a:r>
          </a:p>
        </p:txBody>
      </p:sp>
      <p:cxnSp>
        <p:nvCxnSpPr>
          <p:cNvPr id="35" name="Connector: Elbow 34">
            <a:extLst>
              <a:ext uri="{FF2B5EF4-FFF2-40B4-BE49-F238E27FC236}">
                <a16:creationId xmlns:a16="http://schemas.microsoft.com/office/drawing/2014/main" id="{BCF25EB7-786F-4D8B-B8A7-4E1AC59ED547}"/>
              </a:ext>
            </a:extLst>
          </p:cNvPr>
          <p:cNvCxnSpPr>
            <a:stCxn id="24" idx="2"/>
            <a:endCxn id="32" idx="3"/>
          </p:cNvCxnSpPr>
          <p:nvPr/>
        </p:nvCxnSpPr>
        <p:spPr>
          <a:xfrm rot="5400000">
            <a:off x="4080668" y="4032650"/>
            <a:ext cx="235906" cy="2575162"/>
          </a:xfrm>
          <a:prstGeom prst="bentConnector2">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Multiplication Sign 44">
            <a:extLst>
              <a:ext uri="{FF2B5EF4-FFF2-40B4-BE49-F238E27FC236}">
                <a16:creationId xmlns:a16="http://schemas.microsoft.com/office/drawing/2014/main" id="{B4FBF611-A97B-453D-80AD-3FC7BE601D32}"/>
              </a:ext>
            </a:extLst>
          </p:cNvPr>
          <p:cNvSpPr/>
          <p:nvPr/>
        </p:nvSpPr>
        <p:spPr>
          <a:xfrm>
            <a:off x="3360421" y="3357265"/>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F4EE64E-DC7A-474C-BCC8-28E2441E3FF3}"/>
              </a:ext>
            </a:extLst>
          </p:cNvPr>
          <p:cNvSpPr txBox="1"/>
          <p:nvPr/>
        </p:nvSpPr>
        <p:spPr>
          <a:xfrm>
            <a:off x="6521528" y="3330794"/>
            <a:ext cx="2278976" cy="25237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t>Cost savings</a:t>
            </a:r>
          </a:p>
          <a:p>
            <a:pPr marL="285750" indent="-285750">
              <a:lnSpc>
                <a:spcPct val="150000"/>
              </a:lnSpc>
              <a:buFont typeface="Arial" panose="020B0604020202020204" pitchFamily="34" charset="0"/>
              <a:buChar char="•"/>
            </a:pPr>
            <a:r>
              <a:rPr lang="en-US" sz="1600" dirty="0"/>
              <a:t>Spatial savings</a:t>
            </a:r>
          </a:p>
          <a:p>
            <a:pPr marL="285750" indent="-285750">
              <a:lnSpc>
                <a:spcPct val="150000"/>
              </a:lnSpc>
              <a:buFont typeface="Arial" panose="020B0604020202020204" pitchFamily="34" charset="0"/>
              <a:buChar char="•"/>
            </a:pPr>
            <a:r>
              <a:rPr lang="en-US" sz="1600" dirty="0"/>
              <a:t>Redundancy for critical systems</a:t>
            </a:r>
          </a:p>
          <a:p>
            <a:pPr marL="285750" indent="-285750">
              <a:lnSpc>
                <a:spcPct val="150000"/>
              </a:lnSpc>
              <a:buFont typeface="Arial" panose="020B0604020202020204" pitchFamily="34" charset="0"/>
              <a:buChar char="•"/>
            </a:pPr>
            <a:r>
              <a:rPr lang="en-US" sz="1600" dirty="0"/>
              <a:t>Still provides ease of serviceability</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1679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Paralleling Operation </a:t>
            </a:r>
          </a:p>
        </p:txBody>
      </p:sp>
      <p:sp>
        <p:nvSpPr>
          <p:cNvPr id="2" name="Rectangle 1">
            <a:extLst>
              <a:ext uri="{FF2B5EF4-FFF2-40B4-BE49-F238E27FC236}">
                <a16:creationId xmlns:a16="http://schemas.microsoft.com/office/drawing/2014/main" id="{66F942F4-3688-45BE-B29B-945DD1DC4D15}"/>
              </a:ext>
            </a:extLst>
          </p:cNvPr>
          <p:cNvSpPr/>
          <p:nvPr/>
        </p:nvSpPr>
        <p:spPr>
          <a:xfrm>
            <a:off x="445666" y="2640549"/>
            <a:ext cx="4495800" cy="2948499"/>
          </a:xfrm>
          <a:prstGeom prst="rect">
            <a:avLst/>
          </a:prstGeom>
        </p:spPr>
        <p:txBody>
          <a:bodyPr wrap="square">
            <a:spAutoFit/>
          </a:bodyPr>
          <a:lstStyle/>
          <a:p>
            <a:pPr lvl="0">
              <a:spcBef>
                <a:spcPct val="20000"/>
              </a:spcBef>
              <a:defRPr/>
            </a:pPr>
            <a:r>
              <a:rPr lang="en-US" sz="1600" b="1" dirty="0"/>
              <a:t>Typical Sequence of Operation (Emergency)</a:t>
            </a:r>
          </a:p>
          <a:p>
            <a:pPr marL="742950" lvl="1" indent="-285750">
              <a:spcBef>
                <a:spcPct val="20000"/>
              </a:spcBef>
              <a:buFont typeface="Arial" panose="020B0604020202020204" pitchFamily="34" charset="0"/>
              <a:buChar char="•"/>
              <a:defRPr/>
            </a:pPr>
            <a:r>
              <a:rPr lang="en-US" sz="1600" dirty="0"/>
              <a:t>Generator Start</a:t>
            </a:r>
          </a:p>
          <a:p>
            <a:pPr marL="742950" lvl="1" indent="-285750">
              <a:spcBef>
                <a:spcPct val="20000"/>
              </a:spcBef>
              <a:buFont typeface="Arial" panose="020B0604020202020204" pitchFamily="34" charset="0"/>
              <a:buChar char="•"/>
              <a:defRPr/>
            </a:pPr>
            <a:r>
              <a:rPr lang="en-US" sz="1600" dirty="0"/>
              <a:t>Load Management: Load Shed</a:t>
            </a:r>
          </a:p>
          <a:p>
            <a:pPr marL="742950" lvl="1" indent="-285750">
              <a:spcBef>
                <a:spcPct val="20000"/>
              </a:spcBef>
              <a:buFont typeface="Arial" panose="020B0604020202020204" pitchFamily="34" charset="0"/>
              <a:buChar char="•"/>
              <a:defRPr/>
            </a:pPr>
            <a:r>
              <a:rPr lang="en-US" sz="1600" dirty="0"/>
              <a:t>First-On Logic</a:t>
            </a:r>
          </a:p>
          <a:p>
            <a:pPr marL="742950" lvl="1" indent="-285750">
              <a:spcBef>
                <a:spcPct val="20000"/>
              </a:spcBef>
              <a:buFont typeface="Arial" panose="020B0604020202020204" pitchFamily="34" charset="0"/>
              <a:buChar char="•"/>
              <a:defRPr/>
            </a:pPr>
            <a:r>
              <a:rPr lang="en-US" sz="1600" dirty="0"/>
              <a:t>Synchronization</a:t>
            </a:r>
          </a:p>
          <a:p>
            <a:pPr marL="742950" lvl="1" indent="-285750">
              <a:spcBef>
                <a:spcPct val="20000"/>
              </a:spcBef>
              <a:buFont typeface="Arial" panose="020B0604020202020204" pitchFamily="34" charset="0"/>
              <a:buChar char="•"/>
              <a:defRPr/>
            </a:pPr>
            <a:r>
              <a:rPr lang="en-US" sz="1600" dirty="0"/>
              <a:t>Load Share (kW and kVAR)</a:t>
            </a:r>
          </a:p>
          <a:p>
            <a:pPr marL="742950" lvl="1" indent="-285750">
              <a:spcBef>
                <a:spcPct val="20000"/>
              </a:spcBef>
              <a:buFont typeface="Arial" panose="020B0604020202020204" pitchFamily="34" charset="0"/>
              <a:buChar char="•"/>
              <a:defRPr/>
            </a:pPr>
            <a:r>
              <a:rPr lang="en-US" sz="1600" dirty="0"/>
              <a:t>Load management: Add Load</a:t>
            </a:r>
          </a:p>
          <a:p>
            <a:pPr marL="742950" lvl="1" indent="-285750">
              <a:spcBef>
                <a:spcPct val="20000"/>
              </a:spcBef>
              <a:buFont typeface="Arial" panose="020B0604020202020204" pitchFamily="34" charset="0"/>
              <a:buChar char="•"/>
              <a:defRPr/>
            </a:pPr>
            <a:r>
              <a:rPr lang="en-US" sz="1600" dirty="0"/>
              <a:t>Generator Management</a:t>
            </a:r>
          </a:p>
          <a:p>
            <a:pPr marL="742950" lvl="1" indent="-285750">
              <a:spcBef>
                <a:spcPct val="20000"/>
              </a:spcBef>
              <a:buFont typeface="Arial" panose="020B0604020202020204" pitchFamily="34" charset="0"/>
              <a:buChar char="•"/>
              <a:defRPr/>
            </a:pPr>
            <a:r>
              <a:rPr lang="en-US" sz="1600" dirty="0"/>
              <a:t>Load Management: Failure/Overload Load Shed</a:t>
            </a:r>
          </a:p>
        </p:txBody>
      </p:sp>
      <p:pic>
        <p:nvPicPr>
          <p:cNvPr id="3" name="Picture 2">
            <a:extLst>
              <a:ext uri="{FF2B5EF4-FFF2-40B4-BE49-F238E27FC236}">
                <a16:creationId xmlns:a16="http://schemas.microsoft.com/office/drawing/2014/main" id="{FA14047D-2B35-43F7-9A70-6D3E65018D8F}"/>
              </a:ext>
            </a:extLst>
          </p:cNvPr>
          <p:cNvPicPr>
            <a:picLocks noChangeAspect="1"/>
          </p:cNvPicPr>
          <p:nvPr/>
        </p:nvPicPr>
        <p:blipFill>
          <a:blip r:embed="rId2"/>
          <a:stretch>
            <a:fillRect/>
          </a:stretch>
        </p:blipFill>
        <p:spPr>
          <a:xfrm>
            <a:off x="4794097" y="2971800"/>
            <a:ext cx="4273703" cy="2209799"/>
          </a:xfrm>
          <a:prstGeom prst="rect">
            <a:avLst/>
          </a:prstGeom>
        </p:spPr>
      </p:pic>
    </p:spTree>
    <p:extLst>
      <p:ext uri="{BB962C8B-B14F-4D97-AF65-F5344CB8AC3E}">
        <p14:creationId xmlns:p14="http://schemas.microsoft.com/office/powerpoint/2010/main" val="246802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ED47B-A645-4FFF-8B22-DDD97FDED737}"/>
              </a:ext>
            </a:extLst>
          </p:cNvPr>
          <p:cNvSpPr txBox="1"/>
          <p:nvPr/>
        </p:nvSpPr>
        <p:spPr>
          <a:xfrm>
            <a:off x="0" y="1295400"/>
            <a:ext cx="9144000" cy="461665"/>
          </a:xfrm>
          <a:prstGeom prst="rect">
            <a:avLst/>
          </a:prstGeom>
          <a:noFill/>
        </p:spPr>
        <p:txBody>
          <a:bodyPr wrap="square" rtlCol="0">
            <a:spAutoFit/>
          </a:bodyPr>
          <a:lstStyle/>
          <a:p>
            <a:pPr algn="ctr"/>
            <a:r>
              <a:rPr lang="en-US" sz="2400" dirty="0">
                <a:solidFill>
                  <a:schemeClr val="bg2"/>
                </a:solidFill>
              </a:rPr>
              <a:t>Generator Start </a:t>
            </a:r>
          </a:p>
        </p:txBody>
      </p:sp>
      <p:sp>
        <p:nvSpPr>
          <p:cNvPr id="2" name="Rectangle 1">
            <a:extLst>
              <a:ext uri="{FF2B5EF4-FFF2-40B4-BE49-F238E27FC236}">
                <a16:creationId xmlns:a16="http://schemas.microsoft.com/office/drawing/2014/main" id="{66F942F4-3688-45BE-B29B-945DD1DC4D15}"/>
              </a:ext>
            </a:extLst>
          </p:cNvPr>
          <p:cNvSpPr/>
          <p:nvPr/>
        </p:nvSpPr>
        <p:spPr>
          <a:xfrm>
            <a:off x="762000" y="2417147"/>
            <a:ext cx="7620000" cy="1015663"/>
          </a:xfrm>
          <a:prstGeom prst="rect">
            <a:avLst/>
          </a:prstGeom>
        </p:spPr>
        <p:txBody>
          <a:bodyPr wrap="square">
            <a:spAutoFit/>
          </a:bodyPr>
          <a:lstStyle/>
          <a:p>
            <a:pPr lvl="0">
              <a:spcBef>
                <a:spcPct val="20000"/>
              </a:spcBef>
              <a:defRPr/>
            </a:pPr>
            <a:r>
              <a:rPr lang="en-US" sz="2000" dirty="0"/>
              <a:t>In the event of a loss of utility service, one or more of the automatic transfer switches sends a start signal. All available generators start. </a:t>
            </a:r>
          </a:p>
        </p:txBody>
      </p:sp>
      <p:pic>
        <p:nvPicPr>
          <p:cNvPr id="6" name="Picture 5">
            <a:extLst>
              <a:ext uri="{FF2B5EF4-FFF2-40B4-BE49-F238E27FC236}">
                <a16:creationId xmlns:a16="http://schemas.microsoft.com/office/drawing/2014/main" id="{DDE2A79C-6DF8-40E3-8EE6-A4CCC9F81B04}"/>
              </a:ext>
            </a:extLst>
          </p:cNvPr>
          <p:cNvPicPr>
            <a:picLocks noChangeAspect="1"/>
          </p:cNvPicPr>
          <p:nvPr/>
        </p:nvPicPr>
        <p:blipFill>
          <a:blip r:embed="rId2"/>
          <a:stretch>
            <a:fillRect/>
          </a:stretch>
        </p:blipFill>
        <p:spPr>
          <a:xfrm>
            <a:off x="2805357" y="3429000"/>
            <a:ext cx="3533285" cy="2397885"/>
          </a:xfrm>
          <a:prstGeom prst="rect">
            <a:avLst/>
          </a:prstGeom>
        </p:spPr>
      </p:pic>
    </p:spTree>
    <p:extLst>
      <p:ext uri="{BB962C8B-B14F-4D97-AF65-F5344CB8AC3E}">
        <p14:creationId xmlns:p14="http://schemas.microsoft.com/office/powerpoint/2010/main" val="1702658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7297</TotalTime>
  <Words>1167</Words>
  <Application>Microsoft Office PowerPoint</Application>
  <PresentationFormat>On-screen Show (4:3)</PresentationFormat>
  <Paragraphs>188</Paragraphs>
  <Slides>24</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24</vt:i4>
      </vt:variant>
    </vt:vector>
  </HeadingPairs>
  <TitlesOfParts>
    <vt:vector size="29" baseType="lpstr">
      <vt:lpstr>Arial</vt:lpstr>
      <vt:lpstr>Calibri</vt:lpstr>
      <vt:lpstr>Office Theme</vt:lpstr>
      <vt:lpstr>1_Custom Design</vt:lpstr>
      <vt:lpstr>Custom Design</vt:lpstr>
      <vt:lpstr>Paralleling Generator Systems for Emergency Standby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Tammi Cegledy</dc:creator>
  <cp:lastModifiedBy>Josh Matthias</cp:lastModifiedBy>
  <cp:revision>383</cp:revision>
  <dcterms:created xsi:type="dcterms:W3CDTF">2011-09-08T17:19:00Z</dcterms:created>
  <dcterms:modified xsi:type="dcterms:W3CDTF">2018-08-07T13:15:44Z</dcterms:modified>
</cp:coreProperties>
</file>